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1" r:id="rId4"/>
    <p:sldMasterId id="2147483728" r:id="rId5"/>
  </p:sldMasterIdLst>
  <p:notesMasterIdLst>
    <p:notesMasterId r:id="rId64"/>
  </p:notesMasterIdLst>
  <p:sldIdLst>
    <p:sldId id="405" r:id="rId6"/>
    <p:sldId id="496" r:id="rId7"/>
    <p:sldId id="498" r:id="rId8"/>
    <p:sldId id="499" r:id="rId9"/>
    <p:sldId id="1922" r:id="rId10"/>
    <p:sldId id="275" r:id="rId11"/>
    <p:sldId id="1918" r:id="rId12"/>
    <p:sldId id="277" r:id="rId13"/>
    <p:sldId id="1923" r:id="rId14"/>
    <p:sldId id="278" r:id="rId15"/>
    <p:sldId id="279" r:id="rId16"/>
    <p:sldId id="1924" r:id="rId17"/>
    <p:sldId id="280" r:id="rId18"/>
    <p:sldId id="1925" r:id="rId19"/>
    <p:sldId id="281" r:id="rId20"/>
    <p:sldId id="1926" r:id="rId21"/>
    <p:sldId id="1919" r:id="rId22"/>
    <p:sldId id="1927" r:id="rId23"/>
    <p:sldId id="283" r:id="rId24"/>
    <p:sldId id="284" r:id="rId25"/>
    <p:sldId id="257" r:id="rId26"/>
    <p:sldId id="286" r:id="rId27"/>
    <p:sldId id="287" r:id="rId28"/>
    <p:sldId id="288" r:id="rId29"/>
    <p:sldId id="258" r:id="rId30"/>
    <p:sldId id="1920" r:id="rId31"/>
    <p:sldId id="260" r:id="rId32"/>
    <p:sldId id="1921" r:id="rId33"/>
    <p:sldId id="291" r:id="rId34"/>
    <p:sldId id="1928" r:id="rId35"/>
    <p:sldId id="261" r:id="rId36"/>
    <p:sldId id="1929" r:id="rId37"/>
    <p:sldId id="1930" r:id="rId38"/>
    <p:sldId id="1931" r:id="rId39"/>
    <p:sldId id="1932" r:id="rId40"/>
    <p:sldId id="1933" r:id="rId41"/>
    <p:sldId id="1934" r:id="rId42"/>
    <p:sldId id="270" r:id="rId43"/>
    <p:sldId id="271" r:id="rId44"/>
    <p:sldId id="272" r:id="rId45"/>
    <p:sldId id="1935" r:id="rId46"/>
    <p:sldId id="1936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513" r:id="rId57"/>
    <p:sldId id="262" r:id="rId58"/>
    <p:sldId id="263" r:id="rId59"/>
    <p:sldId id="264" r:id="rId60"/>
    <p:sldId id="265" r:id="rId61"/>
    <p:sldId id="266" r:id="rId62"/>
    <p:sldId id="267" r:id="rId63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5805D-1500-5747-AB81-A74DD212E116}" v="3" dt="2022-04-18T17:46:46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8912"/>
  </p:normalViewPr>
  <p:slideViewPr>
    <p:cSldViewPr snapToGrid="0">
      <p:cViewPr varScale="1">
        <p:scale>
          <a:sx n="98" d="100"/>
          <a:sy n="98" d="100"/>
        </p:scale>
        <p:origin x="768" y="20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D0204ED1-147A-473B-B623-C0EE8B75FDAF}"/>
    <pc:docChg chg="undo custSel addSld delSld">
      <pc:chgData name="Khattab, Sherif" userId="c83b1e15-36f3-4f46-aceb-05aac24c545e" providerId="ADAL" clId="{D0204ED1-147A-473B-B623-C0EE8B75FDAF}" dt="2022-04-11T15:32:01.628" v="2" actId="2696"/>
      <pc:docMkLst>
        <pc:docMk/>
      </pc:docMkLst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196787359" sldId="33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1768971" sldId="33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79511808" sldId="33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323645996" sldId="33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D0204ED1-147A-473B-B623-C0EE8B75FDAF}" dt="2022-04-11T15:32:01.628" v="2" actId="2696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586403115" sldId="1866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863842955" sldId="1867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061315482" sldId="1868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7143480" sldId="1869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339422989" sldId="187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132863452" sldId="187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737937548" sldId="187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94241458" sldId="1873"/>
        </pc:sldMkLst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4D48EFC-B6F2-A74C-8324-11DA66C8CBD6}"/>
    <pc:docChg chg="modSld">
      <pc:chgData name="Khattab, Sherif" userId="c83b1e15-36f3-4f46-aceb-05aac24c545e" providerId="ADAL" clId="{04D48EFC-B6F2-A74C-8324-11DA66C8CBD6}" dt="2021-09-01T05:51:49.648" v="0"/>
      <pc:docMkLst>
        <pc:docMk/>
      </pc:docMkLst>
      <pc:sldChg chg="modSp">
        <pc:chgData name="Khattab, Sherif" userId="c83b1e15-36f3-4f46-aceb-05aac24c545e" providerId="ADAL" clId="{04D48EFC-B6F2-A74C-8324-11DA66C8CBD6}" dt="2021-09-01T05:51:49.648" v="0"/>
        <pc:sldMkLst>
          <pc:docMk/>
          <pc:sldMk cId="1894775455" sldId="405"/>
        </pc:sldMkLst>
        <pc:spChg chg="mod">
          <ac:chgData name="Khattab, Sherif" userId="c83b1e15-36f3-4f46-aceb-05aac24c545e" providerId="ADAL" clId="{04D48EFC-B6F2-A74C-8324-11DA66C8CBD6}" dt="2021-09-01T05:51:49.64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DC25805D-1500-5747-AB81-A74DD212E116}"/>
    <pc:docChg chg="addSld delSld modSld delMainMaster">
      <pc:chgData name="Khattab, Sherif" userId="c83b1e15-36f3-4f46-aceb-05aac24c545e" providerId="ADAL" clId="{DC25805D-1500-5747-AB81-A74DD212E116}" dt="2022-04-18T17:46:46.246" v="3"/>
      <pc:docMkLst>
        <pc:docMk/>
      </pc:docMkLst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341064727" sldId="259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548632322" sldId="261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917628248" sldId="262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605859911" sldId="263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3880978526" sldId="264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4194562082" sldId="265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3828096837" sldId="266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372598219" sldId="272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1970257946" sldId="1920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101716936" sldId="1921"/>
        </pc:sldMkLst>
      </pc:sldChg>
      <pc:sldMasterChg chg="del delSldLayout">
        <pc:chgData name="Khattab, Sherif" userId="c83b1e15-36f3-4f46-aceb-05aac24c545e" providerId="ADAL" clId="{DC25805D-1500-5747-AB81-A74DD212E116}" dt="2022-04-18T16:12:57.385" v="0" actId="2696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963592071" sldId="2147483729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884862659" sldId="2147483730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563278400" sldId="2147483731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456309870" sldId="2147483732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3201881924" sldId="2147483733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815319178" sldId="2147483734"/>
          </pc:sldLayoutMkLst>
        </pc:sldLayoutChg>
      </pc:sldMaster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79E141C5-4844-4C8A-9587-99230FBDC7FB}"/>
    <pc:docChg chg="undo custSel addSld delSld modSld">
      <pc:chgData name="Khattab, Sherif" userId="c83b1e15-36f3-4f46-aceb-05aac24c545e" providerId="ADAL" clId="{79E141C5-4844-4C8A-9587-99230FBDC7FB}" dt="2021-04-26T09:51:13.794" v="332" actId="1076"/>
      <pc:docMkLst>
        <pc:docMk/>
      </pc:docMkLst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70504775" sldId="257"/>
        </pc:sldMkLst>
      </pc:sldChg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83791612" sldId="296"/>
        </pc:sldMkLst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273674964" sldId="900"/>
        </pc:sldMkLst>
      </pc:sldChg>
      <pc:sldChg chg="addSp modSp new mod">
        <pc:chgData name="Khattab, Sherif" userId="c83b1e15-36f3-4f46-aceb-05aac24c545e" providerId="ADAL" clId="{79E141C5-4844-4C8A-9587-99230FBDC7FB}" dt="2021-04-26T09:49:20.057" v="299" actId="1076"/>
        <pc:sldMkLst>
          <pc:docMk/>
          <pc:sldMk cId="2863842955" sldId="1867"/>
        </pc:sldMkLst>
        <pc:spChg chg="mod">
          <ac:chgData name="Khattab, Sherif" userId="c83b1e15-36f3-4f46-aceb-05aac24c545e" providerId="ADAL" clId="{79E141C5-4844-4C8A-9587-99230FBDC7FB}" dt="2021-04-26T09:48:46.626" v="290" actId="20577"/>
          <ac:spMkLst>
            <pc:docMk/>
            <pc:sldMk cId="2863842955" sldId="1867"/>
            <ac:spMk id="2" creationId="{8B664BAC-31E7-4550-B51E-15E7E73CDBBA}"/>
          </ac:spMkLst>
        </pc:spChg>
        <pc:picChg chg="add mod">
          <ac:chgData name="Khattab, Sherif" userId="c83b1e15-36f3-4f46-aceb-05aac24c545e" providerId="ADAL" clId="{79E141C5-4844-4C8A-9587-99230FBDC7FB}" dt="2021-04-26T09:48:59.526" v="296" actId="1076"/>
          <ac:picMkLst>
            <pc:docMk/>
            <pc:sldMk cId="2863842955" sldId="1867"/>
            <ac:picMk id="7" creationId="{D93CF2BD-D861-4F57-9B29-3FB9535275CA}"/>
          </ac:picMkLst>
        </pc:picChg>
        <pc:picChg chg="add mod">
          <ac:chgData name="Khattab, Sherif" userId="c83b1e15-36f3-4f46-aceb-05aac24c545e" providerId="ADAL" clId="{79E141C5-4844-4C8A-9587-99230FBDC7FB}" dt="2021-04-26T09:49:20.057" v="299" actId="1076"/>
          <ac:picMkLst>
            <pc:docMk/>
            <pc:sldMk cId="2863842955" sldId="1867"/>
            <ac:picMk id="9" creationId="{775EA217-5A3A-43C2-8376-DC65D9903DD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50:18.934" v="327" actId="1076"/>
        <pc:sldMkLst>
          <pc:docMk/>
          <pc:sldMk cId="1061315482" sldId="1868"/>
        </pc:sldMkLst>
        <pc:spChg chg="mod">
          <ac:chgData name="Khattab, Sherif" userId="c83b1e15-36f3-4f46-aceb-05aac24c545e" providerId="ADAL" clId="{79E141C5-4844-4C8A-9587-99230FBDC7FB}" dt="2021-04-26T09:49:30.389" v="321" actId="20577"/>
          <ac:spMkLst>
            <pc:docMk/>
            <pc:sldMk cId="1061315482" sldId="1868"/>
            <ac:spMk id="2" creationId="{89290965-C187-4BB9-B967-081A5717FEC9}"/>
          </ac:spMkLst>
        </pc:spChg>
        <pc:picChg chg="add mod">
          <ac:chgData name="Khattab, Sherif" userId="c83b1e15-36f3-4f46-aceb-05aac24c545e" providerId="ADAL" clId="{79E141C5-4844-4C8A-9587-99230FBDC7FB}" dt="2021-04-26T09:49:54.690" v="324" actId="1076"/>
          <ac:picMkLst>
            <pc:docMk/>
            <pc:sldMk cId="1061315482" sldId="1868"/>
            <ac:picMk id="7" creationId="{5F54B6C9-C765-490D-8C13-C4A08570D2D8}"/>
          </ac:picMkLst>
        </pc:picChg>
        <pc:picChg chg="add mod">
          <ac:chgData name="Khattab, Sherif" userId="c83b1e15-36f3-4f46-aceb-05aac24c545e" providerId="ADAL" clId="{79E141C5-4844-4C8A-9587-99230FBDC7FB}" dt="2021-04-26T09:50:18.934" v="327" actId="1076"/>
          <ac:picMkLst>
            <pc:docMk/>
            <pc:sldMk cId="1061315482" sldId="1868"/>
            <ac:picMk id="9" creationId="{12D762AF-CCF8-4EA2-838E-D34FAAA672AB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51:13.794" v="332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  <pc:picChg chg="add mod">
          <ac:chgData name="Khattab, Sherif" userId="c83b1e15-36f3-4f46-aceb-05aac24c545e" providerId="ADAL" clId="{79E141C5-4844-4C8A-9587-99230FBDC7FB}" dt="2021-04-26T09:51:13.794" v="332" actId="1076"/>
          <ac:picMkLst>
            <pc:docMk/>
            <pc:sldMk cId="3132863452" sldId="1871"/>
            <ac:picMk id="10" creationId="{6D2E5934-C515-48CC-AA49-C400191B03A0}"/>
          </ac:picMkLst>
        </pc:picChg>
        <pc:inkChg chg="add del">
          <ac:chgData name="Khattab, Sherif" userId="c83b1e15-36f3-4f46-aceb-05aac24c545e" providerId="ADAL" clId="{79E141C5-4844-4C8A-9587-99230FBDC7FB}" dt="2021-04-26T09:50:56.180" v="329"/>
          <ac:inkMkLst>
            <pc:docMk/>
            <pc:sldMk cId="3132863452" sldId="1871"/>
            <ac:inkMk id="8" creationId="{7E01AAEE-5CEE-4026-B40B-142372656C0B}"/>
          </ac:inkMkLst>
        </pc:ink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  <pc:sldMasterChg chg="delSldLayout">
        <pc:chgData name="Khattab, Sherif" userId="c83b1e15-36f3-4f46-aceb-05aac24c545e" providerId="ADAL" clId="{79E141C5-4844-4C8A-9587-99230FBDC7FB}" dt="2021-04-26T09:47:31.830" v="277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9E141C5-4844-4C8A-9587-99230FBDC7FB}" dt="2021-04-26T09:47:31.830" v="277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88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85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1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2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c1d6e1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c1d6e16c_0_1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n: number of items (indexed by i)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73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baf84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baf84897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9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0ac06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10ac06b3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11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0ac06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0ac06b3f_0_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77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6429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6429f7b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4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baf848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baf84897_0_3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1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ac06b3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ac06b3f_0_12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55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b115f4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eb115f4dc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29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b115f4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b115f4dc_0_1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0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3edb036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3edb036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89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0bc9bf31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0bc9bf31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2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bc9bf3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bc9bf3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172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bc9bf31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0bc9bf31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736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0933e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0933e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9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0bc9bf31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0bc9bf31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354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bc9bf31_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bc9bf31_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3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6374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6374a345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668358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0bc9bf31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0bc9bf31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23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bc9bf31_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bc9bf31_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80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a470cbe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a470cbe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58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a470cbe2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a470cbe2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449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a470cbe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a470cbe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902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470cbe2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470cbe2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409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3edb03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3edb03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972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db87372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db87372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051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b87372e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db87372e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717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3edb036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3edb036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95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baf848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baf84897_0_4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42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3edb036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3edb036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6285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b87372e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db87372e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133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3edb036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3edb036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6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db87372e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db87372e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60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edb03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edb03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235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115f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115f4dc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807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d1701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d170195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many times is fib(1) called?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about n = 6?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292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17019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170195f_0_8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 generated results just like we did with Karatsuba's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30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3ecc01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3ecc012_0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9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30587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56c5812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56c5812_07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DYNAMIC 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3264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17bd92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17bd927_0_10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3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7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644068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118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552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865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2494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34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720000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0398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81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3436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464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586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25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1319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D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590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5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69406" y="1360623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K[</a:t>
            </a:r>
            <a:r>
              <a:rPr kumimoji="0" lang="en-US" sz="2204" b="0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][l]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is the best (max) value when only the first </a:t>
            </a:r>
            <a:r>
              <a:rPr kumimoji="0" lang="en-US" sz="2204" b="1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items are available and only </a:t>
            </a:r>
            <a:r>
              <a:rPr kumimoji="0" lang="en-US" sz="2204" b="1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lbs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2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180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4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92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523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32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155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6760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849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>
            <a:spLocks noGrp="1"/>
          </p:cNvSpPr>
          <p:nvPr>
            <p:ph type="body" idx="1"/>
          </p:nvPr>
        </p:nvSpPr>
        <p:spPr>
          <a:xfrm>
            <a:off x="329715" y="1209764"/>
            <a:ext cx="9601003" cy="60309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knapSack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L, int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K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[n+1][L+1];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l = 0; l &lt;= L; l++)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==0 || l==0){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0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&gt; l){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K[i-1][l]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max(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+ K[i-1][l-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[i-1]],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 K[i-1][l]);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K[n][L];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solution</a:t>
            </a:r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Assignment 3 and 4 late deadline on 4/20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Assignment 5 due on 5/2 (</a:t>
            </a:r>
            <a:r>
              <a:rPr lang="en-US" b="1" dirty="0"/>
              <a:t>no late deadline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Bonus Opportunities:</a:t>
            </a:r>
          </a:p>
          <a:p>
            <a:pPr lvl="2"/>
            <a:r>
              <a:rPr lang="en-US" dirty="0"/>
              <a:t>Bonus Lab due on 5/2</a:t>
            </a:r>
          </a:p>
          <a:p>
            <a:pPr lvl="2"/>
            <a:r>
              <a:rPr lang="en-US" dirty="0"/>
              <a:t>Bonus Homework due on 5/2</a:t>
            </a:r>
          </a:p>
          <a:p>
            <a:pPr lvl="2"/>
            <a:r>
              <a:rPr lang="en-US" dirty="0"/>
              <a:t>1 bonus point for entire class when response rate &gt;= 80%</a:t>
            </a:r>
          </a:p>
          <a:p>
            <a:pPr lvl="3"/>
            <a:r>
              <a:rPr lang="en-US" dirty="0"/>
              <a:t>Currently at ~16%</a:t>
            </a:r>
          </a:p>
          <a:p>
            <a:pPr lvl="3"/>
            <a:r>
              <a:rPr lang="en-US" dirty="0"/>
              <a:t>Deadline is Sunday 4/24</a:t>
            </a:r>
          </a:p>
          <a:p>
            <a:r>
              <a:rPr lang="en-US" dirty="0"/>
              <a:t>CourseMIRROR Post-survey</a:t>
            </a:r>
          </a:p>
          <a:p>
            <a:pPr lvl="1"/>
            <a:r>
              <a:rPr lang="en-US" dirty="0"/>
              <a:t>https://purdue.ca1.qualtrics.com/</a:t>
            </a:r>
            <a:r>
              <a:rPr lang="en-US" dirty="0" err="1"/>
              <a:t>jfe</a:t>
            </a:r>
            <a:r>
              <a:rPr lang="en-US" dirty="0"/>
              <a:t>/form/SV_8zRF6IAtHSaRKJg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Questions to ask in finding dynamic programming solutions: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Does the problem have optimal substructure?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solve the problem by splitting it into smaller 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you identify subproblems that build up to a solution?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the problem have overlapping subproblems?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 would you find yourself recomputing values?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How can you save and reuse these values?</a:t>
            </a: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8545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To review...</a:t>
            </a:r>
            <a:endParaRPr sz="2424"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62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919632"/>
            <a:ext cx="9068753" cy="432114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Given a set of non-negative integers S and a value k, is there a subset of S that sums to exactly k?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Dynamic Programming Example 2: Subset sum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62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calls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3448752" y="1258360"/>
            <a:ext cx="2861589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SSS({1,2,3}, 6)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2" name="Google Shape;52;p10"/>
          <p:cNvGrpSpPr/>
          <p:nvPr/>
        </p:nvGrpSpPr>
        <p:grpSpPr>
          <a:xfrm>
            <a:off x="1580987" y="2011207"/>
            <a:ext cx="6915480" cy="1321112"/>
            <a:chOff x="1434213" y="1822584"/>
            <a:chExt cx="6275575" cy="1198866"/>
          </a:xfrm>
        </p:grpSpPr>
        <p:sp>
          <p:nvSpPr>
            <p:cNvPr id="53" name="Google Shape;53;p10"/>
            <p:cNvSpPr/>
            <p:nvPr/>
          </p:nvSpPr>
          <p:spPr>
            <a:xfrm>
              <a:off x="1434213" y="222105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5112988" y="218500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10"/>
            <p:cNvCxnSpPr>
              <a:stCxn id="51" idx="3"/>
              <a:endCxn id="53" idx="0"/>
            </p:cNvCxnSpPr>
            <p:nvPr/>
          </p:nvCxnSpPr>
          <p:spPr>
            <a:xfrm flipH="1">
              <a:off x="2732743" y="1822584"/>
              <a:ext cx="776700" cy="39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10"/>
            <p:cNvCxnSpPr>
              <a:stCxn id="51" idx="5"/>
              <a:endCxn id="54" idx="0"/>
            </p:cNvCxnSpPr>
            <p:nvPr/>
          </p:nvCxnSpPr>
          <p:spPr>
            <a:xfrm>
              <a:off x="5345657" y="1822584"/>
              <a:ext cx="1065600" cy="36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" name="Google Shape;57;p10"/>
          <p:cNvGrpSpPr/>
          <p:nvPr/>
        </p:nvGrpSpPr>
        <p:grpSpPr>
          <a:xfrm>
            <a:off x="65574" y="3203150"/>
            <a:ext cx="4743722" cy="1408332"/>
            <a:chOff x="59025" y="2904234"/>
            <a:chExt cx="4304775" cy="1278016"/>
          </a:xfrm>
        </p:grpSpPr>
        <p:sp>
          <p:nvSpPr>
            <p:cNvPr id="58" name="Google Shape;58;p10"/>
            <p:cNvSpPr/>
            <p:nvPr/>
          </p:nvSpPr>
          <p:spPr>
            <a:xfrm>
              <a:off x="59025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235320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60;p10"/>
            <p:cNvCxnSpPr>
              <a:stCxn id="53" idx="3"/>
              <a:endCxn id="58" idx="0"/>
            </p:cNvCxnSpPr>
            <p:nvPr/>
          </p:nvCxnSpPr>
          <p:spPr>
            <a:xfrm flipH="1">
              <a:off x="1064205" y="2904234"/>
              <a:ext cx="7503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0"/>
            <p:cNvCxnSpPr>
              <a:stCxn id="53" idx="5"/>
              <a:endCxn id="59" idx="0"/>
            </p:cNvCxnSpPr>
            <p:nvPr/>
          </p:nvCxnSpPr>
          <p:spPr>
            <a:xfrm flipH="1">
              <a:off x="3358520" y="2904234"/>
              <a:ext cx="2922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62;p10"/>
          <p:cNvGrpSpPr/>
          <p:nvPr/>
        </p:nvGrpSpPr>
        <p:grpSpPr>
          <a:xfrm>
            <a:off x="4883844" y="3163424"/>
            <a:ext cx="4721050" cy="1448058"/>
            <a:chOff x="4431450" y="2868184"/>
            <a:chExt cx="4284200" cy="1314066"/>
          </a:xfrm>
        </p:grpSpPr>
        <p:sp>
          <p:nvSpPr>
            <p:cNvPr id="63" name="Google Shape;63;p10"/>
            <p:cNvSpPr/>
            <p:nvPr/>
          </p:nvSpPr>
          <p:spPr>
            <a:xfrm>
              <a:off x="44314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67050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5" name="Google Shape;65;p10"/>
            <p:cNvCxnSpPr>
              <a:stCxn id="54" idx="3"/>
              <a:endCxn id="63" idx="0"/>
            </p:cNvCxnSpPr>
            <p:nvPr/>
          </p:nvCxnSpPr>
          <p:spPr>
            <a:xfrm flipH="1">
              <a:off x="5436880" y="2868184"/>
              <a:ext cx="564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0"/>
            <p:cNvCxnSpPr>
              <a:stCxn id="54" idx="5"/>
              <a:endCxn id="64" idx="0"/>
            </p:cNvCxnSpPr>
            <p:nvPr/>
          </p:nvCxnSpPr>
          <p:spPr>
            <a:xfrm>
              <a:off x="7329495" y="2868184"/>
              <a:ext cx="3810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10"/>
          <p:cNvGrpSpPr/>
          <p:nvPr/>
        </p:nvGrpSpPr>
        <p:grpSpPr>
          <a:xfrm>
            <a:off x="20379" y="4482314"/>
            <a:ext cx="3079917" cy="2600303"/>
            <a:chOff x="18013" y="4065034"/>
            <a:chExt cx="2794925" cy="2359691"/>
          </a:xfrm>
        </p:grpSpPr>
        <p:sp>
          <p:nvSpPr>
            <p:cNvPr id="68" name="Google Shape;68;p10"/>
            <p:cNvSpPr/>
            <p:nvPr/>
          </p:nvSpPr>
          <p:spPr>
            <a:xfrm>
              <a:off x="1041138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5)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80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0" name="Google Shape;70;p10"/>
            <p:cNvCxnSpPr>
              <a:stCxn id="58" idx="3"/>
              <a:endCxn id="69" idx="0"/>
            </p:cNvCxnSpPr>
            <p:nvPr/>
          </p:nvCxnSpPr>
          <p:spPr>
            <a:xfrm>
              <a:off x="353471" y="4065034"/>
              <a:ext cx="5505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0"/>
            <p:cNvCxnSpPr>
              <a:stCxn id="58" idx="5"/>
              <a:endCxn id="68" idx="0"/>
            </p:cNvCxnSpPr>
            <p:nvPr/>
          </p:nvCxnSpPr>
          <p:spPr>
            <a:xfrm>
              <a:off x="1775179" y="4065034"/>
              <a:ext cx="1518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" name="Google Shape;72;p10"/>
          <p:cNvGrpSpPr/>
          <p:nvPr/>
        </p:nvGrpSpPr>
        <p:grpSpPr>
          <a:xfrm>
            <a:off x="2255363" y="4482314"/>
            <a:ext cx="3151820" cy="2600303"/>
            <a:chOff x="2046188" y="4065034"/>
            <a:chExt cx="2860175" cy="2359691"/>
          </a:xfrm>
        </p:grpSpPr>
        <p:sp>
          <p:nvSpPr>
            <p:cNvPr id="73" name="Google Shape;73;p10"/>
            <p:cNvSpPr/>
            <p:nvPr/>
          </p:nvSpPr>
          <p:spPr>
            <a:xfrm>
              <a:off x="3134563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46188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5" name="Google Shape;75;p10"/>
            <p:cNvCxnSpPr>
              <a:stCxn id="59" idx="3"/>
              <a:endCxn id="74" idx="0"/>
            </p:cNvCxnSpPr>
            <p:nvPr/>
          </p:nvCxnSpPr>
          <p:spPr>
            <a:xfrm>
              <a:off x="2647646" y="4065034"/>
              <a:ext cx="284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0"/>
            <p:cNvCxnSpPr>
              <a:stCxn id="59" idx="5"/>
              <a:endCxn id="73" idx="0"/>
            </p:cNvCxnSpPr>
            <p:nvPr/>
          </p:nvCxnSpPr>
          <p:spPr>
            <a:xfrm flipH="1">
              <a:off x="4020454" y="4065034"/>
              <a:ext cx="489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" name="Google Shape;77;p10"/>
          <p:cNvGrpSpPr/>
          <p:nvPr/>
        </p:nvGrpSpPr>
        <p:grpSpPr>
          <a:xfrm>
            <a:off x="4565265" y="4482314"/>
            <a:ext cx="3213545" cy="2527684"/>
            <a:chOff x="4142350" y="4065034"/>
            <a:chExt cx="2916188" cy="2293791"/>
          </a:xfrm>
        </p:grpSpPr>
        <p:sp>
          <p:nvSpPr>
            <p:cNvPr id="78" name="Google Shape;78;p10"/>
            <p:cNvSpPr/>
            <p:nvPr/>
          </p:nvSpPr>
          <p:spPr>
            <a:xfrm>
              <a:off x="5286738" y="55584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4142350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0" name="Google Shape;80;p10"/>
            <p:cNvCxnSpPr>
              <a:stCxn id="63" idx="3"/>
              <a:endCxn id="79" idx="0"/>
            </p:cNvCxnSpPr>
            <p:nvPr/>
          </p:nvCxnSpPr>
          <p:spPr>
            <a:xfrm>
              <a:off x="4725896" y="4065034"/>
              <a:ext cx="302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63" idx="5"/>
              <a:endCxn id="78" idx="0"/>
            </p:cNvCxnSpPr>
            <p:nvPr/>
          </p:nvCxnSpPr>
          <p:spPr>
            <a:xfrm>
              <a:off x="6147604" y="4065034"/>
              <a:ext cx="24900" cy="149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82;p10"/>
          <p:cNvGrpSpPr/>
          <p:nvPr/>
        </p:nvGrpSpPr>
        <p:grpSpPr>
          <a:xfrm>
            <a:off x="6875169" y="4482314"/>
            <a:ext cx="3181904" cy="2477269"/>
            <a:chOff x="6238513" y="4065034"/>
            <a:chExt cx="2887475" cy="2248041"/>
          </a:xfrm>
        </p:grpSpPr>
        <p:sp>
          <p:nvSpPr>
            <p:cNvPr id="83" name="Google Shape;83;p10"/>
            <p:cNvSpPr/>
            <p:nvPr/>
          </p:nvSpPr>
          <p:spPr>
            <a:xfrm>
              <a:off x="7354188" y="551267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62385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" name="Google Shape;85;p10"/>
            <p:cNvCxnSpPr>
              <a:stCxn id="64" idx="3"/>
              <a:endCxn id="84" idx="0"/>
            </p:cNvCxnSpPr>
            <p:nvPr/>
          </p:nvCxnSpPr>
          <p:spPr>
            <a:xfrm>
              <a:off x="6999496" y="4065034"/>
              <a:ext cx="1248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>
              <a:stCxn id="64" idx="5"/>
              <a:endCxn id="83" idx="0"/>
            </p:cNvCxnSpPr>
            <p:nvPr/>
          </p:nvCxnSpPr>
          <p:spPr>
            <a:xfrm flipH="1">
              <a:off x="8240004" y="4065034"/>
              <a:ext cx="181200" cy="144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423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504349" y="1431728"/>
            <a:ext cx="9068753" cy="580913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set[],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sum,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true;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!= 0 &amp;&amp; n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(set[n-1] &gt; sum)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SSS(set, sum, n-1);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SSS(set, sum, n-1) 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|| SSS(set, sum-set[n-1], n-1);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" dirty="0"/>
              <a:t>What would a dynamic programming table look like?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recursive solution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59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SSS(int set[], int sum, int n)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subset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[sum+1][n+1]; </a:t>
            </a: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subset[0][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true;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][0] =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(int j = 1; j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j++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&gt;= set[j-1])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||=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- set[j-1]][j-1];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subset[sum][n];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bottom-up dynamic programming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53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348151"/>
            <a:ext cx="9068753" cy="489240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200000"/>
              </a:lnSpc>
              <a:buNone/>
            </a:pPr>
            <a:r>
              <a:rPr lang="en-US" dirty="0"/>
              <a:t>Consider a currency with n different denominations of coins 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, …, d</a:t>
            </a:r>
            <a:r>
              <a:rPr lang="en-US" baseline="-25000" dirty="0"/>
              <a:t>n</a:t>
            </a:r>
            <a:r>
              <a:rPr lang="en-US" dirty="0"/>
              <a:t>.  What is the minimum number of coins needed to make up a given value k?</a:t>
            </a:r>
            <a:endParaRPr lang="en"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Example 3: Change making problem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07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FA8AB-2C25-9A7D-3DE9-8E851A76D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r>
              <a:rPr lang="en-US" dirty="0"/>
              <a:t>If you were working as a cashier, what would your algorithm be to solve this problem?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E37B7-0247-2C77-C784-EC30E89B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Attempt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27D9-D30E-8AE8-5A22-A469C2146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7025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Does our greedy change making algorithm solve the change making problem?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For US currency…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But what about a currency composed of pennies (1 cent), </a:t>
            </a:r>
            <a:r>
              <a:rPr lang="en" dirty="0" err="1"/>
              <a:t>thrickels</a:t>
            </a:r>
            <a:r>
              <a:rPr lang="en" dirty="0"/>
              <a:t> (3 cents), and </a:t>
            </a:r>
            <a:r>
              <a:rPr lang="en" dirty="0" err="1"/>
              <a:t>fourters</a:t>
            </a:r>
            <a:r>
              <a:rPr lang="en" dirty="0"/>
              <a:t> (4 cents)?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What denominations would it pick for k=6?</a:t>
            </a:r>
            <a:endParaRPr dirty="0"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… But wait … 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1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258F3-F82B-B62F-86BA-47C12F88E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r>
              <a:rPr lang="en-US" dirty="0"/>
              <a:t>We will see a dynamic programming algorithm in the recitation of this week.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3DAAE-E808-8C78-AE07-E8E5384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So, how can we solve the change making problem optimally?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8C17F-FA47-7466-E517-3872439C8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0171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150000"/>
              </a:lnSpc>
              <a:buNone/>
            </a:pPr>
            <a:endParaRPr lang="en" dirty="0"/>
          </a:p>
          <a:p>
            <a:pPr marL="97966" indent="0">
              <a:lnSpc>
                <a:spcPct val="150000"/>
              </a:lnSpc>
              <a:buNone/>
            </a:pPr>
            <a:endParaRPr lang="en" dirty="0"/>
          </a:p>
          <a:p>
            <a:pPr marL="97966" indent="0">
              <a:lnSpc>
                <a:spcPct val="150000"/>
              </a:lnSpc>
              <a:buNone/>
            </a:pPr>
            <a:r>
              <a:rPr lang="en" dirty="0"/>
              <a:t>Given a list of cities and the distances between </a:t>
            </a:r>
            <a:r>
              <a:rPr lang="en" b="1" dirty="0"/>
              <a:t>each pair </a:t>
            </a:r>
            <a:r>
              <a:rPr lang="en" dirty="0"/>
              <a:t>of cities, what is the shortest possible route that visits each city exactly once and returns to the origin city?</a:t>
            </a:r>
            <a:endParaRPr dirty="0"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Problem of the Day: Travelling Salesman problem</a:t>
            </a:r>
            <a:endParaRPr sz="2645" dirty="0"/>
          </a:p>
        </p:txBody>
      </p:sp>
      <p:sp>
        <p:nvSpPr>
          <p:cNvPr id="381" name="Google Shape;381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1384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Master Method</a:t>
            </a:r>
          </a:p>
          <a:p>
            <a:r>
              <a:rPr lang="en-US" dirty="0">
                <a:latin typeface="Calibri" panose="020F0502020204030204" pitchFamily="34" charset="0"/>
              </a:rPr>
              <a:t>Unbounded Knapsack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Dynamic Programming algorithm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Greedy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Some computational problems are </a:t>
            </a:r>
            <a:r>
              <a:rPr lang="en" i="1">
                <a:solidFill>
                  <a:srgbClr val="002B5E"/>
                </a:solidFill>
              </a:rPr>
              <a:t>unsolvable</a:t>
            </a:r>
            <a:r>
              <a:rPr lang="en"/>
              <a:t> 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No algorithm can be written that will always produce the correct output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One example is the </a:t>
            </a:r>
            <a:r>
              <a:rPr lang="en" i="1"/>
              <a:t>halting problem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Given a program and an input, will the program halt?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Can we write an algorithm to determine whether any program/input pair will halt?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first, something completely different...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650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Solvable, but require too much time to solve to be practically solved for modest input sizes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Listing all of the subsets of a set: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Θ(2</a:t>
            </a:r>
            <a:r>
              <a:rPr lang="en" baseline="30000"/>
              <a:t>n</a:t>
            </a:r>
            <a:r>
              <a:rPr lang="en"/>
              <a:t>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Listing all of the permutations of a sequence: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Θ(n!)</a:t>
            </a: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Intractable problems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4237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Most of the algorithms we’ve covered so far this term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Also the most practically useful of the three classes we’ve just covered…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Largest term in the runtime is a simple power with a constant exponent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E.g., n</a:t>
            </a:r>
            <a:r>
              <a:rPr lang="en" baseline="30000"/>
              <a:t>2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Or a power times a logarithm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E.g., n lg n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Polynomial time algorithms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25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504349" y="1950396"/>
            <a:ext cx="9068753" cy="529043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The shortest path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Easily solved in polynomial time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 longest path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long would it take us to find the longest path between two points in a graph?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Consider the following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9754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It can be solved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There is no proof that a solution requires exponential 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… yet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There is no valid solution that runs in polynomial 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… yet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09104" y="219480"/>
            <a:ext cx="982778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What if a problem doesn’t fall into one of our three categories?</a:t>
            </a:r>
            <a:endParaRPr sz="2424"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37544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P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The set of problems that can be solved by deterministic algorithms in polynomial time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NP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The set of problems that can be solved by non-deterministic algorithms in polynomial time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i.e., solution from a non-deterministic algorithm can be verified in polynomial time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 vs NP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692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Deterministic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At any point during the run of the program, given the current instruction and input, we can predict the next instruction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Running the same program on the same input produces the same sequence of executed instructions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Non-deterministic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A </a:t>
            </a:r>
            <a:r>
              <a:rPr lang="en" b="1" dirty="0"/>
              <a:t>conceptual</a:t>
            </a:r>
            <a:r>
              <a:rPr lang="en" dirty="0"/>
              <a:t> algorithm with more than one allowed step at certain times and which always takes the right or best step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Conceptually, could run on a deterministic computer with unlimited parallel processors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Would be as fast as always choosing the right step</a:t>
            </a:r>
            <a:endParaRPr dirty="0"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Deterministic vs non-deterministic algorithms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259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Array search: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Linear search: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Binary search: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Θ(lg 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Non-deterministic search algorithm: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Θ(1)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Non-deterministic algorithms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8705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we can group problems into P and NP...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7150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5 options for how the sets P and NP intersect: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24990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2511321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5585908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030587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582588" y="3861290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167053" y="4254031"/>
            <a:ext cx="1579229" cy="968960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472680" y="3861290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7057145" y="4254031"/>
            <a:ext cx="1579229" cy="968960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983831" y="5615734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P, 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533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504349" y="3157133"/>
            <a:ext cx="9068753" cy="40837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Why?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Are any of these clearly impossible?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6765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how to determine the values in max value array</a:t>
            </a:r>
          </a:p>
          <a:p>
            <a:r>
              <a:rPr lang="en-US" dirty="0"/>
              <a:t>Brief review of calculating runtime through master theorem</a:t>
            </a:r>
          </a:p>
          <a:p>
            <a:r>
              <a:rPr lang="en-US" dirty="0"/>
              <a:t>I would like some more explanation of the recurrence relation cases</a:t>
            </a:r>
          </a:p>
          <a:p>
            <a:r>
              <a:rPr lang="en-US" dirty="0"/>
              <a:t>Why T(n) for Binary Search is log2(n) instead of lg(n), as both non-recursive and recursive parts have constant time complexity.</a:t>
            </a:r>
          </a:p>
          <a:p>
            <a:r>
              <a:rPr lang="en-US" dirty="0"/>
              <a:t>when we cannot use the master theorem (when it doesn’t meet condition #3 from the slides about being </a:t>
            </a:r>
            <a:r>
              <a:rPr lang="en-US" dirty="0" err="1"/>
              <a:t>polynomially</a:t>
            </a:r>
            <a:r>
              <a:rPr lang="en-US" dirty="0"/>
              <a:t> larger/smaller)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Either P ⊂ NP or P = NP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One of the biggest unsolved problems in computer science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Can prove that P ⊂ NP by: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Proving an NP problem to be intractable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Can prove P = NP by: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Developing a polynomial time algorithm to solve an NP-Complete problem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Remember how I kept saying “... yet”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8539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exactly is NP-Complete?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That came out of nowhere on the last few slides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NP-Complete problems are the "hardest" problems in NP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They are all equally "hard"</a:t>
            </a:r>
            <a:endParaRPr/>
          </a:p>
          <a:p>
            <a:pPr lvl="4">
              <a:lnSpc>
                <a:spcPct val="200000"/>
              </a:lnSpc>
            </a:pPr>
            <a:r>
              <a:rPr lang="en"/>
              <a:t>So, if we find a polynomial time solution to one of them, we clearly have a polynomial time solution to all problems in NP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wait...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0317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AC1ED-30D6-2C1F-C4A2-6CA0332D6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Proof is by reduction from an already known NP-Complete Problem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Watch extra video on Canvas for more on proof by reduction</a:t>
            </a:r>
          </a:p>
          <a:p>
            <a:pPr lvl="1"/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Can’t get an exact solution in a reasonable amount of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What about an approximate solution?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Can we devise an algorithm that runs in a reasonable amount of time and gives a close to optimal result?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Let’s look at some heuristics for approximating solutions to the problem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BD2C6C-E451-F66C-8099-B6F7C99B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Travelling Salesman Problem is NP-Complete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080D6-62B9-B171-5594-DF9AD3C57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720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From each city, visit the nearest city until a circuit of all cities is completed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v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Any other issues?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good are solutions generated by this heuristic compared to optimal solutions?</a:t>
            </a:r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Nearest neighbor heuristic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7076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Nearest neighbor example</a:t>
            </a: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44</a:t>
            </a:fld>
            <a:endParaRPr kern="0"/>
          </a:p>
        </p:txBody>
      </p:sp>
      <p:sp>
        <p:nvSpPr>
          <p:cNvPr id="395" name="Google Shape;395;p44"/>
          <p:cNvSpPr/>
          <p:nvPr/>
        </p:nvSpPr>
        <p:spPr>
          <a:xfrm>
            <a:off x="599146" y="2596203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3404011" y="162986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9096307" y="178295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5360361" y="3394745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G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3404011" y="3779937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44"/>
          <p:cNvSpPr/>
          <p:nvPr/>
        </p:nvSpPr>
        <p:spPr>
          <a:xfrm>
            <a:off x="4591381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44"/>
          <p:cNvSpPr/>
          <p:nvPr/>
        </p:nvSpPr>
        <p:spPr>
          <a:xfrm>
            <a:off x="1279830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D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6335108" y="5527107"/>
            <a:ext cx="2150820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Starting at A: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8485928" y="5527107"/>
            <a:ext cx="943836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319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04" name="Google Shape;404;p44"/>
          <p:cNvCxnSpPr>
            <a:stCxn id="395" idx="7"/>
            <a:endCxn id="396" idx="2"/>
          </p:cNvCxnSpPr>
          <p:nvPr/>
        </p:nvCxnSpPr>
        <p:spPr>
          <a:xfrm rot="10800000" flipH="1">
            <a:off x="1180147" y="1970243"/>
            <a:ext cx="2223881" cy="7256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>
            <a:stCxn id="396" idx="4"/>
            <a:endCxn id="399" idx="0"/>
          </p:cNvCxnSpPr>
          <p:nvPr/>
        </p:nvCxnSpPr>
        <p:spPr>
          <a:xfrm>
            <a:off x="3744354" y="2310547"/>
            <a:ext cx="0" cy="146947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4"/>
          <p:cNvCxnSpPr>
            <a:stCxn id="399" idx="6"/>
            <a:endCxn id="398" idx="2"/>
          </p:cNvCxnSpPr>
          <p:nvPr/>
        </p:nvCxnSpPr>
        <p:spPr>
          <a:xfrm rot="10800000" flipH="1">
            <a:off x="4084697" y="3735143"/>
            <a:ext cx="1275748" cy="3851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44"/>
          <p:cNvCxnSpPr>
            <a:stCxn id="398" idx="4"/>
            <a:endCxn id="400" idx="7"/>
          </p:cNvCxnSpPr>
          <p:nvPr/>
        </p:nvCxnSpPr>
        <p:spPr>
          <a:xfrm flipH="1">
            <a:off x="5172421" y="4075430"/>
            <a:ext cx="528284" cy="161394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44"/>
          <p:cNvCxnSpPr>
            <a:endCxn id="401" idx="6"/>
          </p:cNvCxnSpPr>
          <p:nvPr/>
        </p:nvCxnSpPr>
        <p:spPr>
          <a:xfrm rot="10800000">
            <a:off x="1960517" y="5930014"/>
            <a:ext cx="263083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4"/>
          <p:cNvCxnSpPr>
            <a:stCxn id="401" idx="7"/>
            <a:endCxn id="397" idx="3"/>
          </p:cNvCxnSpPr>
          <p:nvPr/>
        </p:nvCxnSpPr>
        <p:spPr>
          <a:xfrm rot="10800000" flipH="1">
            <a:off x="1860832" y="2363948"/>
            <a:ext cx="7335137" cy="33254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4"/>
          <p:cNvCxnSpPr>
            <a:stCxn id="397" idx="2"/>
            <a:endCxn id="395" idx="6"/>
          </p:cNvCxnSpPr>
          <p:nvPr/>
        </p:nvCxnSpPr>
        <p:spPr>
          <a:xfrm flipH="1">
            <a:off x="1279832" y="2123294"/>
            <a:ext cx="7816476" cy="81325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03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a different starting point?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45</a:t>
            </a:fld>
            <a:endParaRPr kern="0"/>
          </a:p>
        </p:txBody>
      </p:sp>
      <p:sp>
        <p:nvSpPr>
          <p:cNvPr id="417" name="Google Shape;417;p45"/>
          <p:cNvSpPr/>
          <p:nvPr/>
        </p:nvSpPr>
        <p:spPr>
          <a:xfrm>
            <a:off x="599146" y="2596203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3404011" y="162986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9096307" y="178295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5360361" y="3394745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G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3404011" y="3779937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2" name="Google Shape;422;p45"/>
          <p:cNvSpPr/>
          <p:nvPr/>
        </p:nvSpPr>
        <p:spPr>
          <a:xfrm>
            <a:off x="4591381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3" name="Google Shape;423;p45"/>
          <p:cNvSpPr/>
          <p:nvPr/>
        </p:nvSpPr>
        <p:spPr>
          <a:xfrm>
            <a:off x="1279830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D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4" name="Google Shape;424;p45"/>
          <p:cNvSpPr/>
          <p:nvPr/>
        </p:nvSpPr>
        <p:spPr>
          <a:xfrm>
            <a:off x="6335108" y="5527107"/>
            <a:ext cx="2150820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Starting at C: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5" name="Google Shape;425;p45"/>
          <p:cNvSpPr/>
          <p:nvPr/>
        </p:nvSpPr>
        <p:spPr>
          <a:xfrm>
            <a:off x="8485928" y="5527107"/>
            <a:ext cx="943836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250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26" name="Google Shape;426;p45"/>
          <p:cNvCxnSpPr>
            <a:stCxn id="419" idx="3"/>
            <a:endCxn id="420" idx="6"/>
          </p:cNvCxnSpPr>
          <p:nvPr/>
        </p:nvCxnSpPr>
        <p:spPr>
          <a:xfrm flipH="1">
            <a:off x="6041169" y="2363953"/>
            <a:ext cx="3154823" cy="13712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45"/>
          <p:cNvCxnSpPr>
            <a:stCxn id="420" idx="2"/>
            <a:endCxn id="421" idx="6"/>
          </p:cNvCxnSpPr>
          <p:nvPr/>
        </p:nvCxnSpPr>
        <p:spPr>
          <a:xfrm flipH="1">
            <a:off x="4084614" y="3735088"/>
            <a:ext cx="1275748" cy="3851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5"/>
          <p:cNvCxnSpPr>
            <a:stCxn id="421" idx="5"/>
            <a:endCxn id="422" idx="1"/>
          </p:cNvCxnSpPr>
          <p:nvPr/>
        </p:nvCxnSpPr>
        <p:spPr>
          <a:xfrm>
            <a:off x="3985013" y="4360938"/>
            <a:ext cx="706141" cy="13283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5"/>
          <p:cNvCxnSpPr>
            <a:endCxn id="423" idx="6"/>
          </p:cNvCxnSpPr>
          <p:nvPr/>
        </p:nvCxnSpPr>
        <p:spPr>
          <a:xfrm rot="10800000">
            <a:off x="1960517" y="5930014"/>
            <a:ext cx="263083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45"/>
          <p:cNvCxnSpPr>
            <a:stCxn id="423" idx="1"/>
            <a:endCxn id="417" idx="4"/>
          </p:cNvCxnSpPr>
          <p:nvPr/>
        </p:nvCxnSpPr>
        <p:spPr>
          <a:xfrm rot="10800000">
            <a:off x="939500" y="3277038"/>
            <a:ext cx="440015" cy="241231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45"/>
          <p:cNvCxnSpPr>
            <a:stCxn id="417" idx="7"/>
            <a:endCxn id="418" idx="2"/>
          </p:cNvCxnSpPr>
          <p:nvPr/>
        </p:nvCxnSpPr>
        <p:spPr>
          <a:xfrm rot="10800000" flipH="1">
            <a:off x="1180147" y="1970243"/>
            <a:ext cx="2223881" cy="7256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5"/>
          <p:cNvCxnSpPr>
            <a:stCxn id="418" idx="6"/>
            <a:endCxn id="419" idx="2"/>
          </p:cNvCxnSpPr>
          <p:nvPr/>
        </p:nvCxnSpPr>
        <p:spPr>
          <a:xfrm>
            <a:off x="4084697" y="1970204"/>
            <a:ext cx="5011749" cy="15306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913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Let's consider H</a:t>
            </a:r>
            <a:r>
              <a:rPr lang="en" baseline="-25000"/>
              <a:t>NN</a:t>
            </a:r>
            <a:r>
              <a:rPr lang="en"/>
              <a:t>(C) be the length of the tour of the set of cities described by C found by the nearest neighbor heuristic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 OPT(C) be the optimal tour for C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The approximation ratio of the nearest neighbor heuristic is then H</a:t>
            </a:r>
            <a:r>
              <a:rPr lang="en" baseline="-25000"/>
              <a:t>NN</a:t>
            </a:r>
            <a:r>
              <a:rPr lang="en"/>
              <a:t>(C)/OPT(C)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I.e, how much worse than optimal is nearest neighbor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nearest neighbor, this approximation ratio grows according to log(v)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Measuring heuristic algorithm quality</a:t>
            </a:r>
            <a:endParaRPr/>
          </a:p>
        </p:txBody>
      </p:sp>
      <p:sp>
        <p:nvSpPr>
          <p:cNvPr id="439" name="Google Shape;439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02003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Consider minimum spanning trees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Creates a fully connected graph with minimum edge weight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Optimal TSP solution must be more than MST weight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Consider the tour produced by a DFS traversal of the MST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Travels every edge twice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Since MST weight is less than optimal solution, this tour must be less than 2x the optimal solution!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Let’s aim for a constant approximation ratio</a:t>
            </a:r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MST Heuristic example</a:t>
            </a:r>
            <a:endParaRPr/>
          </a:p>
        </p:txBody>
      </p:sp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48</a:t>
            </a:fld>
            <a:endParaRPr kern="0"/>
          </a:p>
        </p:txBody>
      </p:sp>
      <p:sp>
        <p:nvSpPr>
          <p:cNvPr id="453" name="Google Shape;453;p48"/>
          <p:cNvSpPr/>
          <p:nvPr/>
        </p:nvSpPr>
        <p:spPr>
          <a:xfrm>
            <a:off x="599146" y="2596203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4" name="Google Shape;454;p48"/>
          <p:cNvSpPr/>
          <p:nvPr/>
        </p:nvSpPr>
        <p:spPr>
          <a:xfrm>
            <a:off x="3404011" y="162986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5" name="Google Shape;455;p48"/>
          <p:cNvSpPr/>
          <p:nvPr/>
        </p:nvSpPr>
        <p:spPr>
          <a:xfrm>
            <a:off x="9096307" y="178295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5360361" y="3394745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G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7" name="Google Shape;457;p48"/>
          <p:cNvSpPr/>
          <p:nvPr/>
        </p:nvSpPr>
        <p:spPr>
          <a:xfrm>
            <a:off x="3404011" y="3779937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4591381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9" name="Google Shape;459;p48"/>
          <p:cNvSpPr/>
          <p:nvPr/>
        </p:nvSpPr>
        <p:spPr>
          <a:xfrm>
            <a:off x="1279830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D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5632824" y="5527107"/>
            <a:ext cx="2852994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Double-back tour: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8485928" y="5527107"/>
            <a:ext cx="943836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362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62" name="Google Shape;462;p48"/>
          <p:cNvGrpSpPr/>
          <p:nvPr/>
        </p:nvGrpSpPr>
        <p:grpSpPr>
          <a:xfrm>
            <a:off x="1180147" y="1970243"/>
            <a:ext cx="7916040" cy="3719008"/>
            <a:chOff x="1070465" y="1785410"/>
            <a:chExt cx="7183550" cy="3374880"/>
          </a:xfrm>
        </p:grpSpPr>
        <p:cxnSp>
          <p:nvCxnSpPr>
            <p:cNvPr id="463" name="Google Shape;463;p48"/>
            <p:cNvCxnSpPr>
              <a:stCxn id="453" idx="7"/>
              <a:endCxn id="454" idx="2"/>
            </p:cNvCxnSpPr>
            <p:nvPr/>
          </p:nvCxnSpPr>
          <p:spPr>
            <a:xfrm rot="10800000" flipH="1">
              <a:off x="1070465" y="1785410"/>
              <a:ext cx="2018100" cy="658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8"/>
            <p:cNvCxnSpPr>
              <a:stCxn id="454" idx="4"/>
              <a:endCxn id="457" idx="0"/>
            </p:cNvCxnSpPr>
            <p:nvPr/>
          </p:nvCxnSpPr>
          <p:spPr>
            <a:xfrm>
              <a:off x="3397400" y="2094225"/>
              <a:ext cx="0" cy="1333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8"/>
            <p:cNvCxnSpPr>
              <a:stCxn id="457" idx="3"/>
              <a:endCxn id="459" idx="7"/>
            </p:cNvCxnSpPr>
            <p:nvPr/>
          </p:nvCxnSpPr>
          <p:spPr>
            <a:xfrm flipH="1">
              <a:off x="1688310" y="3954890"/>
              <a:ext cx="1490700" cy="1205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48"/>
            <p:cNvCxnSpPr>
              <a:stCxn id="457" idx="5"/>
              <a:endCxn id="458" idx="1"/>
            </p:cNvCxnSpPr>
            <p:nvPr/>
          </p:nvCxnSpPr>
          <p:spPr>
            <a:xfrm>
              <a:off x="3615790" y="3954890"/>
              <a:ext cx="640800" cy="1205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48"/>
            <p:cNvCxnSpPr>
              <a:stCxn id="457" idx="6"/>
              <a:endCxn id="456" idx="2"/>
            </p:cNvCxnSpPr>
            <p:nvPr/>
          </p:nvCxnSpPr>
          <p:spPr>
            <a:xfrm rot="10800000" flipH="1">
              <a:off x="3706250" y="3387000"/>
              <a:ext cx="1157700" cy="349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48"/>
            <p:cNvCxnSpPr>
              <a:stCxn id="456" idx="7"/>
              <a:endCxn id="455" idx="2"/>
            </p:cNvCxnSpPr>
            <p:nvPr/>
          </p:nvCxnSpPr>
          <p:spPr>
            <a:xfrm rot="10800000" flipH="1">
              <a:off x="5391115" y="1924160"/>
              <a:ext cx="2862900" cy="1244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48"/>
          <p:cNvGrpSpPr/>
          <p:nvPr/>
        </p:nvGrpSpPr>
        <p:grpSpPr>
          <a:xfrm>
            <a:off x="5632823" y="5110730"/>
            <a:ext cx="3796940" cy="578533"/>
            <a:chOff x="5111125" y="4635300"/>
            <a:chExt cx="3445600" cy="525000"/>
          </a:xfrm>
        </p:grpSpPr>
        <p:sp>
          <p:nvSpPr>
            <p:cNvPr id="470" name="Google Shape;470;p48"/>
            <p:cNvSpPr/>
            <p:nvPr/>
          </p:nvSpPr>
          <p:spPr>
            <a:xfrm>
              <a:off x="5111125" y="4635300"/>
              <a:ext cx="25890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42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MST weight:</a:t>
              </a:r>
              <a:endParaRPr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7700225" y="4635300"/>
              <a:ext cx="8565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42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181</a:t>
              </a:r>
              <a:endParaRPr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72" name="Google Shape;472;p48"/>
          <p:cNvCxnSpPr>
            <a:stCxn id="453" idx="0"/>
            <a:endCxn id="454" idx="1"/>
          </p:cNvCxnSpPr>
          <p:nvPr/>
        </p:nvCxnSpPr>
        <p:spPr>
          <a:xfrm rot="10800000" flipH="1">
            <a:off x="939489" y="1729396"/>
            <a:ext cx="2564058" cy="8668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8"/>
          <p:cNvCxnSpPr>
            <a:stCxn id="454" idx="5"/>
            <a:endCxn id="457" idx="7"/>
          </p:cNvCxnSpPr>
          <p:nvPr/>
        </p:nvCxnSpPr>
        <p:spPr>
          <a:xfrm>
            <a:off x="3985013" y="2210862"/>
            <a:ext cx="0" cy="16688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8"/>
          <p:cNvCxnSpPr>
            <a:stCxn id="457" idx="7"/>
            <a:endCxn id="456" idx="1"/>
          </p:cNvCxnSpPr>
          <p:nvPr/>
        </p:nvCxnSpPr>
        <p:spPr>
          <a:xfrm rot="10800000" flipH="1">
            <a:off x="3985013" y="3494484"/>
            <a:ext cx="1475094" cy="3851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8"/>
          <p:cNvCxnSpPr>
            <a:stCxn id="456" idx="0"/>
            <a:endCxn id="455" idx="1"/>
          </p:cNvCxnSpPr>
          <p:nvPr/>
        </p:nvCxnSpPr>
        <p:spPr>
          <a:xfrm rot="10800000" flipH="1">
            <a:off x="5700704" y="1882625"/>
            <a:ext cx="3495331" cy="15121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8"/>
          <p:cNvCxnSpPr>
            <a:stCxn id="455" idx="3"/>
            <a:endCxn id="456" idx="6"/>
          </p:cNvCxnSpPr>
          <p:nvPr/>
        </p:nvCxnSpPr>
        <p:spPr>
          <a:xfrm flipH="1">
            <a:off x="6041169" y="2363953"/>
            <a:ext cx="3154823" cy="13712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8"/>
          <p:cNvCxnSpPr>
            <a:stCxn id="456" idx="3"/>
            <a:endCxn id="457" idx="5"/>
          </p:cNvCxnSpPr>
          <p:nvPr/>
        </p:nvCxnSpPr>
        <p:spPr>
          <a:xfrm flipH="1">
            <a:off x="3984953" y="3975746"/>
            <a:ext cx="1475094" cy="3851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8"/>
          <p:cNvCxnSpPr>
            <a:stCxn id="457" idx="5"/>
            <a:endCxn id="458" idx="0"/>
          </p:cNvCxnSpPr>
          <p:nvPr/>
        </p:nvCxnSpPr>
        <p:spPr>
          <a:xfrm>
            <a:off x="3985012" y="4360939"/>
            <a:ext cx="946811" cy="122880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8"/>
          <p:cNvCxnSpPr>
            <a:stCxn id="458" idx="2"/>
            <a:endCxn id="457" idx="4"/>
          </p:cNvCxnSpPr>
          <p:nvPr/>
        </p:nvCxnSpPr>
        <p:spPr>
          <a:xfrm rot="10800000">
            <a:off x="3744409" y="4460541"/>
            <a:ext cx="846972" cy="146947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8"/>
          <p:cNvCxnSpPr>
            <a:stCxn id="457" idx="4"/>
            <a:endCxn id="459" idx="6"/>
          </p:cNvCxnSpPr>
          <p:nvPr/>
        </p:nvCxnSpPr>
        <p:spPr>
          <a:xfrm flipH="1">
            <a:off x="1960489" y="4460624"/>
            <a:ext cx="1783865" cy="146947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8"/>
          <p:cNvCxnSpPr>
            <a:endCxn id="457" idx="2"/>
          </p:cNvCxnSpPr>
          <p:nvPr/>
        </p:nvCxnSpPr>
        <p:spPr>
          <a:xfrm rot="10800000" flipH="1">
            <a:off x="1620147" y="4120281"/>
            <a:ext cx="1783865" cy="146947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48"/>
          <p:cNvCxnSpPr>
            <a:stCxn id="457" idx="1"/>
            <a:endCxn id="454" idx="3"/>
          </p:cNvCxnSpPr>
          <p:nvPr/>
        </p:nvCxnSpPr>
        <p:spPr>
          <a:xfrm rot="10800000">
            <a:off x="3503695" y="2210801"/>
            <a:ext cx="0" cy="16688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48"/>
          <p:cNvCxnSpPr>
            <a:stCxn id="454" idx="3"/>
            <a:endCxn id="453" idx="6"/>
          </p:cNvCxnSpPr>
          <p:nvPr/>
        </p:nvCxnSpPr>
        <p:spPr>
          <a:xfrm flipH="1">
            <a:off x="1279814" y="2210862"/>
            <a:ext cx="2223881" cy="7256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370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Violates a condition of being a TSP solution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about this: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 MST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Determine traversal order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At each backtrack, simply take the direct route to the next city</a:t>
            </a:r>
            <a:endParaRPr/>
          </a:p>
        </p:txBody>
      </p:sp>
      <p:sp>
        <p:nvSpPr>
          <p:cNvPr id="489" name="Google Shape;489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it visits some cities twice...</a:t>
            </a:r>
            <a:endParaRPr/>
          </a:p>
        </p:txBody>
      </p:sp>
      <p:sp>
        <p:nvSpPr>
          <p:cNvPr id="490" name="Google Shape;490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6910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How the greedy algorithm led to an incorrect answer for the knapsack problem</a:t>
            </a:r>
          </a:p>
          <a:p>
            <a:r>
              <a:rPr lang="en-US" dirty="0"/>
              <a:t>I found the use of the master method to be much clearer and very useful</a:t>
            </a:r>
          </a:p>
          <a:p>
            <a:r>
              <a:rPr lang="en-US" dirty="0"/>
              <a:t>Examples for Master Theorem</a:t>
            </a:r>
          </a:p>
          <a:p>
            <a:r>
              <a:rPr lang="en-US" dirty="0"/>
              <a:t>I enjoyed learning about the knapsack problem and dynamic programming</a:t>
            </a:r>
          </a:p>
          <a:p>
            <a:r>
              <a:rPr lang="en-US" dirty="0"/>
              <a:t>bottom up dynamic programming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MST Heuristic example</a:t>
            </a:r>
            <a:endParaRPr/>
          </a:p>
        </p:txBody>
      </p:sp>
      <p:sp>
        <p:nvSpPr>
          <p:cNvPr id="496" name="Google Shape;496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50</a:t>
            </a:fld>
            <a:endParaRPr kern="0"/>
          </a:p>
        </p:txBody>
      </p:sp>
      <p:sp>
        <p:nvSpPr>
          <p:cNvPr id="497" name="Google Shape;497;p50"/>
          <p:cNvSpPr/>
          <p:nvPr/>
        </p:nvSpPr>
        <p:spPr>
          <a:xfrm>
            <a:off x="599146" y="2596203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3404011" y="162986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9096307" y="178295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0" name="Google Shape;500;p50"/>
          <p:cNvSpPr/>
          <p:nvPr/>
        </p:nvSpPr>
        <p:spPr>
          <a:xfrm>
            <a:off x="5360361" y="3394745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G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1" name="Google Shape;501;p50"/>
          <p:cNvSpPr/>
          <p:nvPr/>
        </p:nvSpPr>
        <p:spPr>
          <a:xfrm>
            <a:off x="3404011" y="3779937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4591381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3" name="Google Shape;503;p50"/>
          <p:cNvSpPr/>
          <p:nvPr/>
        </p:nvSpPr>
        <p:spPr>
          <a:xfrm>
            <a:off x="1279830" y="5589671"/>
            <a:ext cx="680686" cy="680686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424" b="1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D</a:t>
            </a:r>
            <a:endParaRPr sz="2424" b="1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4" name="Google Shape;504;p50"/>
          <p:cNvSpPr/>
          <p:nvPr/>
        </p:nvSpPr>
        <p:spPr>
          <a:xfrm>
            <a:off x="5632823" y="5527107"/>
            <a:ext cx="3200445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Shortcut tour weight: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8833158" y="5527107"/>
            <a:ext cx="943836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289</a:t>
            </a:r>
            <a:endParaRPr sz="242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06" name="Google Shape;506;p50"/>
          <p:cNvGrpSpPr/>
          <p:nvPr/>
        </p:nvGrpSpPr>
        <p:grpSpPr>
          <a:xfrm>
            <a:off x="1180147" y="1970243"/>
            <a:ext cx="7916040" cy="3719008"/>
            <a:chOff x="1070465" y="1785410"/>
            <a:chExt cx="7183550" cy="3374880"/>
          </a:xfrm>
        </p:grpSpPr>
        <p:cxnSp>
          <p:nvCxnSpPr>
            <p:cNvPr id="507" name="Google Shape;507;p50"/>
            <p:cNvCxnSpPr>
              <a:stCxn id="497" idx="7"/>
              <a:endCxn id="498" idx="2"/>
            </p:cNvCxnSpPr>
            <p:nvPr/>
          </p:nvCxnSpPr>
          <p:spPr>
            <a:xfrm rot="10800000" flipH="1">
              <a:off x="1070465" y="1785410"/>
              <a:ext cx="2018100" cy="658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50"/>
            <p:cNvCxnSpPr>
              <a:stCxn id="498" idx="4"/>
              <a:endCxn id="501" idx="0"/>
            </p:cNvCxnSpPr>
            <p:nvPr/>
          </p:nvCxnSpPr>
          <p:spPr>
            <a:xfrm>
              <a:off x="3397400" y="2094225"/>
              <a:ext cx="0" cy="1333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50"/>
            <p:cNvCxnSpPr>
              <a:stCxn id="501" idx="3"/>
              <a:endCxn id="503" idx="7"/>
            </p:cNvCxnSpPr>
            <p:nvPr/>
          </p:nvCxnSpPr>
          <p:spPr>
            <a:xfrm flipH="1">
              <a:off x="1688310" y="3954890"/>
              <a:ext cx="1490700" cy="1205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50"/>
            <p:cNvCxnSpPr>
              <a:stCxn id="501" idx="5"/>
              <a:endCxn id="502" idx="1"/>
            </p:cNvCxnSpPr>
            <p:nvPr/>
          </p:nvCxnSpPr>
          <p:spPr>
            <a:xfrm>
              <a:off x="3615790" y="3954890"/>
              <a:ext cx="640800" cy="1205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50"/>
            <p:cNvCxnSpPr>
              <a:stCxn id="501" idx="6"/>
              <a:endCxn id="500" idx="2"/>
            </p:cNvCxnSpPr>
            <p:nvPr/>
          </p:nvCxnSpPr>
          <p:spPr>
            <a:xfrm rot="10800000" flipH="1">
              <a:off x="3706250" y="3387000"/>
              <a:ext cx="1157700" cy="3495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50"/>
            <p:cNvCxnSpPr>
              <a:stCxn id="500" idx="7"/>
              <a:endCxn id="499" idx="2"/>
            </p:cNvCxnSpPr>
            <p:nvPr/>
          </p:nvCxnSpPr>
          <p:spPr>
            <a:xfrm rot="10800000" flipH="1">
              <a:off x="5391115" y="1924160"/>
              <a:ext cx="2862900" cy="1244400"/>
            </a:xfrm>
            <a:prstGeom prst="straightConnector1">
              <a:avLst/>
            </a:prstGeom>
            <a:noFill/>
            <a:ln w="2857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3" name="Google Shape;513;p50"/>
          <p:cNvGrpSpPr/>
          <p:nvPr/>
        </p:nvGrpSpPr>
        <p:grpSpPr>
          <a:xfrm>
            <a:off x="5678224" y="5110730"/>
            <a:ext cx="4098769" cy="578533"/>
            <a:chOff x="4837225" y="4635300"/>
            <a:chExt cx="3719500" cy="525000"/>
          </a:xfrm>
        </p:grpSpPr>
        <p:sp>
          <p:nvSpPr>
            <p:cNvPr id="514" name="Google Shape;514;p50"/>
            <p:cNvSpPr/>
            <p:nvPr/>
          </p:nvSpPr>
          <p:spPr>
            <a:xfrm>
              <a:off x="4837225" y="4635300"/>
              <a:ext cx="28629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42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MST weight:</a:t>
              </a:r>
              <a:endParaRPr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7700225" y="4635300"/>
              <a:ext cx="8565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42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181</a:t>
              </a:r>
              <a:endParaRPr sz="242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516" name="Google Shape;516;p50"/>
          <p:cNvCxnSpPr>
            <a:stCxn id="497" idx="6"/>
            <a:endCxn id="499" idx="1"/>
          </p:cNvCxnSpPr>
          <p:nvPr/>
        </p:nvCxnSpPr>
        <p:spPr>
          <a:xfrm rot="10800000" flipH="1">
            <a:off x="1279832" y="1882624"/>
            <a:ext cx="7916315" cy="105392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50"/>
          <p:cNvCxnSpPr>
            <a:stCxn id="499" idx="3"/>
            <a:endCxn id="500" idx="6"/>
          </p:cNvCxnSpPr>
          <p:nvPr/>
        </p:nvCxnSpPr>
        <p:spPr>
          <a:xfrm flipH="1">
            <a:off x="6041169" y="2363953"/>
            <a:ext cx="3154823" cy="13712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50"/>
          <p:cNvCxnSpPr>
            <a:stCxn id="500" idx="4"/>
            <a:endCxn id="502" idx="0"/>
          </p:cNvCxnSpPr>
          <p:nvPr/>
        </p:nvCxnSpPr>
        <p:spPr>
          <a:xfrm flipH="1">
            <a:off x="4931752" y="4075430"/>
            <a:ext cx="768953" cy="151410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50"/>
          <p:cNvCxnSpPr>
            <a:stCxn id="502" idx="2"/>
            <a:endCxn id="503" idx="6"/>
          </p:cNvCxnSpPr>
          <p:nvPr/>
        </p:nvCxnSpPr>
        <p:spPr>
          <a:xfrm rot="10800000">
            <a:off x="1960544" y="5930014"/>
            <a:ext cx="263083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50"/>
          <p:cNvCxnSpPr>
            <a:endCxn id="501" idx="2"/>
          </p:cNvCxnSpPr>
          <p:nvPr/>
        </p:nvCxnSpPr>
        <p:spPr>
          <a:xfrm rot="10800000" flipH="1">
            <a:off x="1620147" y="4120281"/>
            <a:ext cx="1783865" cy="146947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50"/>
          <p:cNvCxnSpPr>
            <a:stCxn id="501" idx="1"/>
            <a:endCxn id="498" idx="3"/>
          </p:cNvCxnSpPr>
          <p:nvPr/>
        </p:nvCxnSpPr>
        <p:spPr>
          <a:xfrm rot="10800000">
            <a:off x="3503695" y="2210801"/>
            <a:ext cx="0" cy="16688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50"/>
          <p:cNvCxnSpPr>
            <a:stCxn id="498" idx="3"/>
            <a:endCxn id="497" idx="6"/>
          </p:cNvCxnSpPr>
          <p:nvPr/>
        </p:nvCxnSpPr>
        <p:spPr>
          <a:xfrm flipH="1">
            <a:off x="1279814" y="2210862"/>
            <a:ext cx="2223881" cy="7256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347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Yes, if we make an additional assumption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Distances between "cities" have to abide by Euclidean geometry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Specifically, they need to uphold the triangle inequality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A direct path between two cities must be shorter than going through a third city</a:t>
            </a:r>
            <a:endParaRPr/>
          </a:p>
        </p:txBody>
      </p:sp>
      <p:sp>
        <p:nvSpPr>
          <p:cNvPr id="528" name="Google Shape;52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Does this maintain our approximation ratio?</a:t>
            </a:r>
            <a:endParaRPr/>
          </a:p>
        </p:txBody>
      </p:sp>
      <p:sp>
        <p:nvSpPr>
          <p:cNvPr id="529" name="Google Shape;52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38314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Consider computing the Fibonacci sequence:</a:t>
            </a:r>
            <a:endParaRPr dirty="0"/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indent="0">
              <a:lnSpc>
                <a:spcPct val="115000"/>
              </a:lnSpc>
              <a:buNone/>
            </a:pPr>
            <a:endParaRPr lang="en"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lang="en"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fib(n)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(n == 0) { return 0 };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else if (n == 1) { return 1 };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else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return fib(n - 1) + fib(n - 2);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/>
              <a:t>What does the call tree for n = 5 look like?</a:t>
            </a:r>
            <a:r>
              <a:rPr lang="en" sz="2204" dirty="0"/>
              <a:t>	</a:t>
            </a:r>
            <a:endParaRPr sz="2204"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Problem of the Day Part 2: Finding the </a:t>
            </a:r>
            <a:r>
              <a:rPr lang="en" sz="2400" i="1" dirty="0"/>
              <a:t>n</a:t>
            </a:r>
            <a:r>
              <a:rPr lang="en" sz="2400" i="1" baseline="30000" dirty="0"/>
              <a:t>th</a:t>
            </a:r>
            <a:r>
              <a:rPr lang="en" sz="2400" dirty="0"/>
              <a:t> Fibonacci Number</a:t>
            </a:r>
            <a:endParaRPr sz="2645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FB4D-3874-4EED-8920-FF3D491A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90" y="2216933"/>
            <a:ext cx="5760385" cy="1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fib(5)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89237" y="1271584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1562542" y="2947208"/>
            <a:ext cx="3918734" cy="1346164"/>
            <a:chOff x="1254825" y="2587850"/>
            <a:chExt cx="3556125" cy="1221600"/>
          </a:xfrm>
        </p:grpSpPr>
        <p:sp>
          <p:nvSpPr>
            <p:cNvPr id="81" name="Google Shape;81;p14"/>
            <p:cNvSpPr/>
            <p:nvPr/>
          </p:nvSpPr>
          <p:spPr>
            <a:xfrm>
              <a:off x="1254825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64995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3" name="Google Shape;83;p14"/>
            <p:cNvCxnSpPr>
              <a:stCxn id="81" idx="0"/>
              <a:endCxn id="84" idx="3"/>
            </p:cNvCxnSpPr>
            <p:nvPr/>
          </p:nvCxnSpPr>
          <p:spPr>
            <a:xfrm rot="10800000" flipH="1">
              <a:off x="1835325" y="2587850"/>
              <a:ext cx="7578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5;p14"/>
            <p:cNvCxnSpPr>
              <a:stCxn id="82" idx="0"/>
              <a:endCxn id="84" idx="5"/>
            </p:cNvCxnSpPr>
            <p:nvPr/>
          </p:nvCxnSpPr>
          <p:spPr>
            <a:xfrm rot="10800000">
              <a:off x="3414150" y="2587850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6" name="Google Shape;86;p14"/>
          <p:cNvGrpSpPr/>
          <p:nvPr/>
        </p:nvGrpSpPr>
        <p:grpSpPr>
          <a:xfrm>
            <a:off x="2849888" y="2024437"/>
            <a:ext cx="2826629" cy="1052031"/>
            <a:chOff x="2423050" y="1750466"/>
            <a:chExt cx="2565075" cy="954684"/>
          </a:xfrm>
        </p:grpSpPr>
        <p:sp>
          <p:nvSpPr>
            <p:cNvPr id="84" name="Google Shape;84;p14"/>
            <p:cNvSpPr/>
            <p:nvPr/>
          </p:nvSpPr>
          <p:spPr>
            <a:xfrm>
              <a:off x="24230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7" name="Google Shape;87;p14"/>
            <p:cNvCxnSpPr>
              <a:stCxn id="84" idx="7"/>
              <a:endCxn id="79" idx="3"/>
            </p:cNvCxnSpPr>
            <p:nvPr/>
          </p:nvCxnSpPr>
          <p:spPr>
            <a:xfrm rot="10800000" flipH="1">
              <a:off x="3414025" y="1750466"/>
              <a:ext cx="15741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" name="Google Shape;88;p14"/>
          <p:cNvGrpSpPr/>
          <p:nvPr/>
        </p:nvGrpSpPr>
        <p:grpSpPr>
          <a:xfrm>
            <a:off x="6581287" y="2024437"/>
            <a:ext cx="2389589" cy="1052031"/>
            <a:chOff x="5809175" y="1750466"/>
            <a:chExt cx="2168475" cy="954684"/>
          </a:xfrm>
        </p:grpSpPr>
        <p:sp>
          <p:nvSpPr>
            <p:cNvPr id="89" name="Google Shape;89;p14"/>
            <p:cNvSpPr/>
            <p:nvPr/>
          </p:nvSpPr>
          <p:spPr>
            <a:xfrm>
              <a:off x="68166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0" name="Google Shape;90;p14"/>
            <p:cNvCxnSpPr>
              <a:stCxn id="89" idx="1"/>
              <a:endCxn id="79" idx="5"/>
            </p:cNvCxnSpPr>
            <p:nvPr/>
          </p:nvCxnSpPr>
          <p:spPr>
            <a:xfrm rot="10800000">
              <a:off x="5809175" y="1750466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906071" y="4164207"/>
            <a:ext cx="2758528" cy="1632138"/>
            <a:chOff x="659100" y="3692238"/>
            <a:chExt cx="2503275" cy="1481112"/>
          </a:xfrm>
        </p:grpSpPr>
        <p:sp>
          <p:nvSpPr>
            <p:cNvPr id="92" name="Google Shape;92;p14"/>
            <p:cNvSpPr/>
            <p:nvPr/>
          </p:nvSpPr>
          <p:spPr>
            <a:xfrm>
              <a:off x="659100" y="4372938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0013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4" name="Google Shape;94;p14"/>
            <p:cNvCxnSpPr>
              <a:stCxn id="92" idx="0"/>
              <a:endCxn id="81" idx="3"/>
            </p:cNvCxnSpPr>
            <p:nvPr/>
          </p:nvCxnSpPr>
          <p:spPr>
            <a:xfrm rot="10800000" flipH="1">
              <a:off x="1239600" y="3692238"/>
              <a:ext cx="1851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4"/>
            <p:cNvCxnSpPr>
              <a:stCxn id="93" idx="0"/>
              <a:endCxn id="81" idx="5"/>
            </p:cNvCxnSpPr>
            <p:nvPr/>
          </p:nvCxnSpPr>
          <p:spPr>
            <a:xfrm rot="10800000">
              <a:off x="2245875" y="3692250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6" name="Google Shape;96;p14"/>
          <p:cNvGrpSpPr/>
          <p:nvPr/>
        </p:nvGrpSpPr>
        <p:grpSpPr>
          <a:xfrm>
            <a:off x="3878161" y="4164221"/>
            <a:ext cx="2629295" cy="1632124"/>
            <a:chOff x="3356175" y="3692250"/>
            <a:chExt cx="2386000" cy="1481100"/>
          </a:xfrm>
        </p:grpSpPr>
        <p:sp>
          <p:nvSpPr>
            <p:cNvPr id="97" name="Google Shape;97;p14"/>
            <p:cNvSpPr/>
            <p:nvPr/>
          </p:nvSpPr>
          <p:spPr>
            <a:xfrm>
              <a:off x="335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58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9" name="Google Shape;99;p14"/>
            <p:cNvCxnSpPr>
              <a:stCxn id="97" idx="0"/>
              <a:endCxn id="82" idx="3"/>
            </p:cNvCxnSpPr>
            <p:nvPr/>
          </p:nvCxnSpPr>
          <p:spPr>
            <a:xfrm rot="10800000">
              <a:off x="3819975" y="3692250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00;p14"/>
            <p:cNvCxnSpPr>
              <a:stCxn id="98" idx="0"/>
              <a:endCxn id="82" idx="5"/>
            </p:cNvCxnSpPr>
            <p:nvPr/>
          </p:nvCxnSpPr>
          <p:spPr>
            <a:xfrm rot="10800000">
              <a:off x="4640875" y="3692250"/>
              <a:ext cx="5208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1" name="Google Shape;101;p14"/>
          <p:cNvGrpSpPr/>
          <p:nvPr/>
        </p:nvGrpSpPr>
        <p:grpSpPr>
          <a:xfrm>
            <a:off x="6577981" y="2947209"/>
            <a:ext cx="3298768" cy="2849137"/>
            <a:chOff x="5806175" y="2587850"/>
            <a:chExt cx="2993525" cy="2585500"/>
          </a:xfrm>
        </p:grpSpPr>
        <p:sp>
          <p:nvSpPr>
            <p:cNvPr id="102" name="Google Shape;102;p14"/>
            <p:cNvSpPr/>
            <p:nvPr/>
          </p:nvSpPr>
          <p:spPr>
            <a:xfrm>
              <a:off x="58864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6387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80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3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4"/>
            <p:cNvCxnSpPr>
              <a:stCxn id="102" idx="0"/>
              <a:endCxn id="89" idx="3"/>
            </p:cNvCxnSpPr>
            <p:nvPr/>
          </p:nvCxnSpPr>
          <p:spPr>
            <a:xfrm rot="10800000" flipH="1">
              <a:off x="6466900" y="2587850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07;p14"/>
            <p:cNvCxnSpPr>
              <a:stCxn id="103" idx="0"/>
              <a:endCxn id="89" idx="5"/>
            </p:cNvCxnSpPr>
            <p:nvPr/>
          </p:nvCxnSpPr>
          <p:spPr>
            <a:xfrm rot="10800000">
              <a:off x="7807600" y="2587850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4"/>
            <p:cNvCxnSpPr>
              <a:stCxn id="104" idx="0"/>
              <a:endCxn id="102" idx="3"/>
            </p:cNvCxnSpPr>
            <p:nvPr/>
          </p:nvCxnSpPr>
          <p:spPr>
            <a:xfrm rot="10800000">
              <a:off x="6056375" y="3692250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4"/>
            <p:cNvCxnSpPr>
              <a:stCxn id="105" idx="0"/>
              <a:endCxn id="102" idx="5"/>
            </p:cNvCxnSpPr>
            <p:nvPr/>
          </p:nvCxnSpPr>
          <p:spPr>
            <a:xfrm rot="10800000">
              <a:off x="6877275" y="3692250"/>
              <a:ext cx="7344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0" name="Google Shape;110;p14"/>
          <p:cNvGrpSpPr/>
          <p:nvPr/>
        </p:nvGrpSpPr>
        <p:grpSpPr>
          <a:xfrm>
            <a:off x="200701" y="5667195"/>
            <a:ext cx="1279385" cy="1632124"/>
            <a:chOff x="19000" y="5056150"/>
            <a:chExt cx="1161000" cy="1481100"/>
          </a:xfrm>
        </p:grpSpPr>
        <p:sp>
          <p:nvSpPr>
            <p:cNvPr id="111" name="Google Shape;111;p14"/>
            <p:cNvSpPr/>
            <p:nvPr/>
          </p:nvSpPr>
          <p:spPr>
            <a:xfrm>
              <a:off x="190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4"/>
            <p:cNvCxnSpPr>
              <a:stCxn id="111" idx="0"/>
              <a:endCxn id="92" idx="3"/>
            </p:cNvCxnSpPr>
            <p:nvPr/>
          </p:nvCxnSpPr>
          <p:spPr>
            <a:xfrm rot="10800000" flipH="1">
              <a:off x="5995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3" name="Google Shape;113;p14"/>
          <p:cNvGrpSpPr/>
          <p:nvPr/>
        </p:nvGrpSpPr>
        <p:grpSpPr>
          <a:xfrm>
            <a:off x="1611440" y="5667195"/>
            <a:ext cx="1279385" cy="1632124"/>
            <a:chOff x="1299200" y="5056150"/>
            <a:chExt cx="1161000" cy="1481100"/>
          </a:xfrm>
        </p:grpSpPr>
        <p:sp>
          <p:nvSpPr>
            <p:cNvPr id="114" name="Google Shape;114;p14"/>
            <p:cNvSpPr/>
            <p:nvPr/>
          </p:nvSpPr>
          <p:spPr>
            <a:xfrm>
              <a:off x="12992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5" name="Google Shape;115;p14"/>
            <p:cNvCxnSpPr>
              <a:stCxn id="114" idx="0"/>
              <a:endCxn id="92" idx="5"/>
            </p:cNvCxnSpPr>
            <p:nvPr/>
          </p:nvCxnSpPr>
          <p:spPr>
            <a:xfrm rot="10800000">
              <a:off x="16502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6" name="Google Shape;116;p14"/>
          <p:cNvGrpSpPr/>
          <p:nvPr/>
        </p:nvGrpSpPr>
        <p:grpSpPr>
          <a:xfrm>
            <a:off x="200702" y="2024438"/>
            <a:ext cx="9676047" cy="5274881"/>
            <a:chOff x="171400" y="1902866"/>
            <a:chExt cx="8780700" cy="4786784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1407225" y="2740250"/>
              <a:ext cx="3556125" cy="1221600"/>
              <a:chOff x="1254825" y="2587850"/>
              <a:chExt cx="3556125" cy="12216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1254825" y="30090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64995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0" name="Google Shape;120;p14"/>
              <p:cNvCxnSpPr>
                <a:stCxn id="118" idx="0"/>
                <a:endCxn id="121" idx="3"/>
              </p:cNvCxnSpPr>
              <p:nvPr/>
            </p:nvCxnSpPr>
            <p:spPr>
              <a:xfrm rot="10800000" flipH="1">
                <a:off x="1835325" y="2587850"/>
                <a:ext cx="7578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22;p14"/>
              <p:cNvCxnSpPr>
                <a:stCxn id="119" idx="0"/>
                <a:endCxn id="121" idx="5"/>
              </p:cNvCxnSpPr>
              <p:nvPr/>
            </p:nvCxnSpPr>
            <p:spPr>
              <a:xfrm rot="10800000">
                <a:off x="3414150" y="2587850"/>
                <a:ext cx="8163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3" name="Google Shape;123;p14"/>
            <p:cNvGrpSpPr/>
            <p:nvPr/>
          </p:nvGrpSpPr>
          <p:grpSpPr>
            <a:xfrm>
              <a:off x="2575450" y="1902866"/>
              <a:ext cx="2565075" cy="954684"/>
              <a:chOff x="2423050" y="1750466"/>
              <a:chExt cx="2565075" cy="954684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2423050" y="1904750"/>
                <a:ext cx="1161000" cy="8004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fib(4)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4" name="Google Shape;124;p14"/>
              <p:cNvCxnSpPr>
                <a:stCxn id="121" idx="7"/>
                <a:endCxn id="125" idx="3"/>
              </p:cNvCxnSpPr>
              <p:nvPr/>
            </p:nvCxnSpPr>
            <p:spPr>
              <a:xfrm rot="10800000" flipH="1">
                <a:off x="3414025" y="1750466"/>
                <a:ext cx="15741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6" name="Google Shape;126;p14"/>
            <p:cNvGrpSpPr/>
            <p:nvPr/>
          </p:nvGrpSpPr>
          <p:grpSpPr>
            <a:xfrm>
              <a:off x="5961575" y="1902866"/>
              <a:ext cx="2168475" cy="954684"/>
              <a:chOff x="5809175" y="1750466"/>
              <a:chExt cx="2168475" cy="954684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6816650" y="19047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8" name="Google Shape;128;p14"/>
              <p:cNvCxnSpPr>
                <a:stCxn id="127" idx="1"/>
                <a:endCxn id="125" idx="5"/>
              </p:cNvCxnSpPr>
              <p:nvPr/>
            </p:nvCxnSpPr>
            <p:spPr>
              <a:xfrm rot="10800000">
                <a:off x="5809175" y="1750466"/>
                <a:ext cx="11775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9" name="Google Shape;129;p14"/>
            <p:cNvGrpSpPr/>
            <p:nvPr/>
          </p:nvGrpSpPr>
          <p:grpSpPr>
            <a:xfrm>
              <a:off x="811500" y="3844638"/>
              <a:ext cx="2503275" cy="1481112"/>
              <a:chOff x="659100" y="3692238"/>
              <a:chExt cx="2503275" cy="1481112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659100" y="4372938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20013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2" name="Google Shape;132;p14"/>
              <p:cNvCxnSpPr>
                <a:stCxn id="130" idx="0"/>
                <a:endCxn id="118" idx="3"/>
              </p:cNvCxnSpPr>
              <p:nvPr/>
            </p:nvCxnSpPr>
            <p:spPr>
              <a:xfrm rot="10800000" flipH="1">
                <a:off x="1239600" y="3692238"/>
                <a:ext cx="1851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33;p14"/>
              <p:cNvCxnSpPr>
                <a:stCxn id="131" idx="0"/>
                <a:endCxn id="118" idx="5"/>
              </p:cNvCxnSpPr>
              <p:nvPr/>
            </p:nvCxnSpPr>
            <p:spPr>
              <a:xfrm rot="10800000">
                <a:off x="2245875" y="3692250"/>
                <a:ext cx="3360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3508575" y="3844650"/>
              <a:ext cx="2386000" cy="1481100"/>
              <a:chOff x="3356175" y="3692250"/>
              <a:chExt cx="2386000" cy="1481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335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58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7" name="Google Shape;137;p14"/>
              <p:cNvCxnSpPr>
                <a:stCxn id="135" idx="0"/>
                <a:endCxn id="119" idx="3"/>
              </p:cNvCxnSpPr>
              <p:nvPr/>
            </p:nvCxnSpPr>
            <p:spPr>
              <a:xfrm rot="10800000">
                <a:off x="3819975" y="3692250"/>
                <a:ext cx="1167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" name="Google Shape;138;p14"/>
              <p:cNvCxnSpPr>
                <a:stCxn id="136" idx="0"/>
                <a:endCxn id="119" idx="5"/>
              </p:cNvCxnSpPr>
              <p:nvPr/>
            </p:nvCxnSpPr>
            <p:spPr>
              <a:xfrm rot="10800000">
                <a:off x="4640875" y="3692250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9" name="Google Shape;139;p14"/>
            <p:cNvGrpSpPr/>
            <p:nvPr/>
          </p:nvGrpSpPr>
          <p:grpSpPr>
            <a:xfrm>
              <a:off x="5958575" y="2740250"/>
              <a:ext cx="2993525" cy="2585500"/>
              <a:chOff x="5806175" y="2587850"/>
              <a:chExt cx="2993525" cy="25855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88640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638700" y="30090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580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703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44" name="Google Shape;144;p14"/>
              <p:cNvCxnSpPr>
                <a:stCxn id="140" idx="0"/>
                <a:endCxn id="127" idx="3"/>
              </p:cNvCxnSpPr>
              <p:nvPr/>
            </p:nvCxnSpPr>
            <p:spPr>
              <a:xfrm rot="10800000" flipH="1">
                <a:off x="6466900" y="2587850"/>
                <a:ext cx="5199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5" name="Google Shape;145;p14"/>
              <p:cNvCxnSpPr>
                <a:stCxn id="141" idx="0"/>
                <a:endCxn id="127" idx="5"/>
              </p:cNvCxnSpPr>
              <p:nvPr/>
            </p:nvCxnSpPr>
            <p:spPr>
              <a:xfrm rot="10800000">
                <a:off x="7807600" y="2587850"/>
                <a:ext cx="4116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6" name="Google Shape;146;p14"/>
              <p:cNvCxnSpPr>
                <a:stCxn id="142" idx="0"/>
                <a:endCxn id="140" idx="3"/>
              </p:cNvCxnSpPr>
              <p:nvPr/>
            </p:nvCxnSpPr>
            <p:spPr>
              <a:xfrm rot="10800000">
                <a:off x="6056375" y="3692250"/>
                <a:ext cx="3303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7" name="Google Shape;147;p14"/>
              <p:cNvCxnSpPr>
                <a:stCxn id="143" idx="0"/>
                <a:endCxn id="140" idx="5"/>
              </p:cNvCxnSpPr>
              <p:nvPr/>
            </p:nvCxnSpPr>
            <p:spPr>
              <a:xfrm rot="10800000">
                <a:off x="6877275" y="3692250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48" name="Google Shape;148;p14"/>
            <p:cNvGrpSpPr/>
            <p:nvPr/>
          </p:nvGrpSpPr>
          <p:grpSpPr>
            <a:xfrm>
              <a:off x="171400" y="5208550"/>
              <a:ext cx="1161000" cy="1481100"/>
              <a:chOff x="19000" y="5056150"/>
              <a:chExt cx="1161000" cy="148110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19000" y="57368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0" name="Google Shape;150;p14"/>
              <p:cNvCxnSpPr>
                <a:stCxn id="149" idx="0"/>
                <a:endCxn id="130" idx="3"/>
              </p:cNvCxnSpPr>
              <p:nvPr/>
            </p:nvCxnSpPr>
            <p:spPr>
              <a:xfrm rot="10800000" flipH="1">
                <a:off x="5995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51" name="Google Shape;151;p14"/>
            <p:cNvGrpSpPr/>
            <p:nvPr/>
          </p:nvGrpSpPr>
          <p:grpSpPr>
            <a:xfrm>
              <a:off x="1451600" y="5208550"/>
              <a:ext cx="1161000" cy="1481100"/>
              <a:chOff x="1299200" y="5056150"/>
              <a:chExt cx="1161000" cy="148110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1299200" y="57368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3" name="Google Shape;153;p14"/>
              <p:cNvCxnSpPr>
                <a:stCxn id="152" idx="0"/>
                <a:endCxn id="130" idx="5"/>
              </p:cNvCxnSpPr>
              <p:nvPr/>
            </p:nvCxnSpPr>
            <p:spPr>
              <a:xfrm rot="10800000">
                <a:off x="16502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8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 we improve?</a:t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5489237" y="1274697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562540" y="3414470"/>
            <a:ext cx="1279385" cy="882015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fib(3)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2" name="Google Shape;162;p15"/>
          <p:cNvCxnSpPr>
            <a:stCxn id="161" idx="0"/>
            <a:endCxn id="163" idx="3"/>
          </p:cNvCxnSpPr>
          <p:nvPr/>
        </p:nvCxnSpPr>
        <p:spPr>
          <a:xfrm rot="10800000" flipH="1">
            <a:off x="2202233" y="2950321"/>
            <a:ext cx="835071" cy="464149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5"/>
          <p:cNvSpPr/>
          <p:nvPr/>
        </p:nvSpPr>
        <p:spPr>
          <a:xfrm>
            <a:off x="2849887" y="2197568"/>
            <a:ext cx="1279385" cy="882015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fib(4)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4" name="Google Shape;164;p15"/>
          <p:cNvCxnSpPr>
            <a:stCxn id="163" idx="7"/>
            <a:endCxn id="165" idx="3"/>
          </p:cNvCxnSpPr>
          <p:nvPr/>
        </p:nvCxnSpPr>
        <p:spPr>
          <a:xfrm rot="10800000" flipH="1">
            <a:off x="3941909" y="2027551"/>
            <a:ext cx="1734607" cy="299184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6581287" y="2027551"/>
            <a:ext cx="2389589" cy="1052031"/>
            <a:chOff x="5971825" y="1851441"/>
            <a:chExt cx="2168475" cy="954684"/>
          </a:xfrm>
        </p:grpSpPr>
        <p:sp>
          <p:nvSpPr>
            <p:cNvPr id="167" name="Google Shape;167;p15"/>
            <p:cNvSpPr/>
            <p:nvPr/>
          </p:nvSpPr>
          <p:spPr>
            <a:xfrm>
              <a:off x="6979300" y="2005725"/>
              <a:ext cx="1161000" cy="8004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8" name="Google Shape;168;p15"/>
            <p:cNvCxnSpPr>
              <a:stCxn id="167" idx="1"/>
              <a:endCxn id="165" idx="5"/>
            </p:cNvCxnSpPr>
            <p:nvPr/>
          </p:nvCxnSpPr>
          <p:spPr>
            <a:xfrm rot="10800000">
              <a:off x="5971825" y="1851441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9" name="Google Shape;169;p15"/>
          <p:cNvSpPr/>
          <p:nvPr/>
        </p:nvSpPr>
        <p:spPr>
          <a:xfrm>
            <a:off x="906071" y="4917431"/>
            <a:ext cx="1279385" cy="882015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fib(2)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5"/>
          <p:cNvCxnSpPr>
            <a:stCxn id="169" idx="0"/>
            <a:endCxn id="161" idx="3"/>
          </p:cNvCxnSpPr>
          <p:nvPr/>
        </p:nvCxnSpPr>
        <p:spPr>
          <a:xfrm rot="10800000" flipH="1">
            <a:off x="1545763" y="4167320"/>
            <a:ext cx="203974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1" name="Google Shape;171;p15"/>
          <p:cNvGrpSpPr/>
          <p:nvPr/>
        </p:nvGrpSpPr>
        <p:grpSpPr>
          <a:xfrm>
            <a:off x="3942047" y="2950321"/>
            <a:ext cx="4003724" cy="1346164"/>
            <a:chOff x="3576800" y="2688825"/>
            <a:chExt cx="3633250" cy="1221600"/>
          </a:xfrm>
        </p:grpSpPr>
        <p:sp>
          <p:nvSpPr>
            <p:cNvPr id="172" name="Google Shape;172;p15"/>
            <p:cNvSpPr/>
            <p:nvPr/>
          </p:nvSpPr>
          <p:spPr>
            <a:xfrm>
              <a:off x="381260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3" name="Google Shape;173;p15"/>
            <p:cNvCxnSpPr>
              <a:stCxn id="172" idx="0"/>
              <a:endCxn id="163" idx="5"/>
            </p:cNvCxnSpPr>
            <p:nvPr/>
          </p:nvCxnSpPr>
          <p:spPr>
            <a:xfrm rot="10800000">
              <a:off x="3576800" y="2688825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4" name="Google Shape;174;p15"/>
            <p:cNvSpPr/>
            <p:nvPr/>
          </p:nvSpPr>
          <p:spPr>
            <a:xfrm>
              <a:off x="604905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5" name="Google Shape;175;p15"/>
            <p:cNvCxnSpPr>
              <a:stCxn id="174" idx="0"/>
              <a:endCxn id="167" idx="3"/>
            </p:cNvCxnSpPr>
            <p:nvPr/>
          </p:nvCxnSpPr>
          <p:spPr>
            <a:xfrm rot="10800000" flipH="1">
              <a:off x="6629550" y="2688825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6" name="Google Shape;176;p15"/>
          <p:cNvGrpSpPr/>
          <p:nvPr/>
        </p:nvGrpSpPr>
        <p:grpSpPr>
          <a:xfrm>
            <a:off x="2385215" y="2950322"/>
            <a:ext cx="7491534" cy="2849137"/>
            <a:chOff x="2164025" y="2688825"/>
            <a:chExt cx="6798325" cy="2585500"/>
          </a:xfrm>
        </p:grpSpPr>
        <p:sp>
          <p:nvSpPr>
            <p:cNvPr id="177" name="Google Shape;177;p15"/>
            <p:cNvSpPr/>
            <p:nvPr/>
          </p:nvSpPr>
          <p:spPr>
            <a:xfrm>
              <a:off x="21640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8" name="Google Shape;178;p15"/>
            <p:cNvCxnSpPr>
              <a:stCxn id="177" idx="0"/>
              <a:endCxn id="161" idx="5"/>
            </p:cNvCxnSpPr>
            <p:nvPr/>
          </p:nvCxnSpPr>
          <p:spPr>
            <a:xfrm rot="10800000">
              <a:off x="2408525" y="3793225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15"/>
            <p:cNvSpPr/>
            <p:nvPr/>
          </p:nvSpPr>
          <p:spPr>
            <a:xfrm>
              <a:off x="351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0" name="Google Shape;180;p15"/>
            <p:cNvCxnSpPr>
              <a:stCxn id="179" idx="0"/>
              <a:endCxn id="172" idx="3"/>
            </p:cNvCxnSpPr>
            <p:nvPr/>
          </p:nvCxnSpPr>
          <p:spPr>
            <a:xfrm rot="10800000">
              <a:off x="3982625" y="3793225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Google Shape;181;p15"/>
            <p:cNvSpPr/>
            <p:nvPr/>
          </p:nvSpPr>
          <p:spPr>
            <a:xfrm>
              <a:off x="7801350" y="31100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6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3" name="Google Shape;183;p15"/>
            <p:cNvCxnSpPr>
              <a:stCxn id="181" idx="0"/>
              <a:endCxn id="167" idx="5"/>
            </p:cNvCxnSpPr>
            <p:nvPr/>
          </p:nvCxnSpPr>
          <p:spPr>
            <a:xfrm rot="10800000">
              <a:off x="7970250" y="2688825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4" name="Google Shape;184;p15"/>
            <p:cNvCxnSpPr>
              <a:stCxn id="182" idx="0"/>
              <a:endCxn id="174" idx="3"/>
            </p:cNvCxnSpPr>
            <p:nvPr/>
          </p:nvCxnSpPr>
          <p:spPr>
            <a:xfrm rot="10800000">
              <a:off x="6219025" y="3793225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5" name="Google Shape;185;p15"/>
          <p:cNvGrpSpPr/>
          <p:nvPr/>
        </p:nvGrpSpPr>
        <p:grpSpPr>
          <a:xfrm>
            <a:off x="5228071" y="4167334"/>
            <a:ext cx="3979205" cy="1632124"/>
            <a:chOff x="4743825" y="3793225"/>
            <a:chExt cx="3611000" cy="1481100"/>
          </a:xfrm>
        </p:grpSpPr>
        <p:sp>
          <p:nvSpPr>
            <p:cNvPr id="186" name="Google Shape;186;p15"/>
            <p:cNvSpPr/>
            <p:nvPr/>
          </p:nvSpPr>
          <p:spPr>
            <a:xfrm>
              <a:off x="474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19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188" name="Google Shape;188;p15"/>
            <p:cNvGrpSpPr/>
            <p:nvPr/>
          </p:nvGrpSpPr>
          <p:grpSpPr>
            <a:xfrm>
              <a:off x="4803525" y="3793225"/>
              <a:ext cx="2970800" cy="680700"/>
              <a:chOff x="4803525" y="3793225"/>
              <a:chExt cx="2970800" cy="680700"/>
            </a:xfrm>
          </p:grpSpPr>
          <p:cxnSp>
            <p:nvCxnSpPr>
              <p:cNvPr id="189" name="Google Shape;189;p15"/>
              <p:cNvCxnSpPr>
                <a:stCxn id="186" idx="0"/>
                <a:endCxn id="172" idx="5"/>
              </p:cNvCxnSpPr>
              <p:nvPr/>
            </p:nvCxnSpPr>
            <p:spPr>
              <a:xfrm rot="10800000">
                <a:off x="4803525" y="3793225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0" name="Google Shape;190;p15"/>
              <p:cNvCxnSpPr>
                <a:stCxn id="187" idx="0"/>
                <a:endCxn id="174" idx="5"/>
              </p:cNvCxnSpPr>
              <p:nvPr/>
            </p:nvCxnSpPr>
            <p:spPr>
              <a:xfrm rot="10800000">
                <a:off x="7039925" y="3793225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91" name="Google Shape;191;p15"/>
          <p:cNvSpPr/>
          <p:nvPr/>
        </p:nvSpPr>
        <p:spPr>
          <a:xfrm>
            <a:off x="200701" y="6420417"/>
            <a:ext cx="1279385" cy="882015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fib(1)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2" name="Google Shape;192;p15"/>
          <p:cNvCxnSpPr>
            <a:stCxn id="191" idx="0"/>
            <a:endCxn id="169" idx="3"/>
          </p:cNvCxnSpPr>
          <p:nvPr/>
        </p:nvCxnSpPr>
        <p:spPr>
          <a:xfrm rot="10800000" flipH="1">
            <a:off x="840394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5"/>
          <p:cNvSpPr/>
          <p:nvPr/>
        </p:nvSpPr>
        <p:spPr>
          <a:xfrm>
            <a:off x="1611440" y="6420417"/>
            <a:ext cx="1279385" cy="882015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fib(0)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4" name="Google Shape;194;p15"/>
          <p:cNvCxnSpPr>
            <a:stCxn id="193" idx="0"/>
            <a:endCxn id="169" idx="5"/>
          </p:cNvCxnSpPr>
          <p:nvPr/>
        </p:nvCxnSpPr>
        <p:spPr>
          <a:xfrm rot="10800000">
            <a:off x="1998232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5"/>
          <p:cNvCxnSpPr>
            <a:stCxn id="193" idx="0"/>
            <a:endCxn id="172" idx="5"/>
          </p:cNvCxnSpPr>
          <p:nvPr/>
        </p:nvCxnSpPr>
        <p:spPr>
          <a:xfrm rot="10800000" flipH="1">
            <a:off x="2251132" y="4167445"/>
            <a:ext cx="3042753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15"/>
          <p:cNvCxnSpPr>
            <a:stCxn id="193" idx="0"/>
            <a:endCxn id="174" idx="5"/>
          </p:cNvCxnSpPr>
          <p:nvPr/>
        </p:nvCxnSpPr>
        <p:spPr>
          <a:xfrm rot="10800000" flipH="1">
            <a:off x="2251133" y="4167445"/>
            <a:ext cx="5507304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15"/>
          <p:cNvCxnSpPr>
            <a:stCxn id="191" idx="0"/>
            <a:endCxn id="161" idx="5"/>
          </p:cNvCxnSpPr>
          <p:nvPr/>
        </p:nvCxnSpPr>
        <p:spPr>
          <a:xfrm rot="10800000" flipH="1">
            <a:off x="840394" y="4167445"/>
            <a:ext cx="1814279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5"/>
          <p:cNvCxnSpPr>
            <a:stCxn id="191" idx="0"/>
            <a:endCxn id="172" idx="3"/>
          </p:cNvCxnSpPr>
          <p:nvPr/>
        </p:nvCxnSpPr>
        <p:spPr>
          <a:xfrm rot="10800000" flipH="1">
            <a:off x="840394" y="4167445"/>
            <a:ext cx="354888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5"/>
          <p:cNvCxnSpPr>
            <a:stCxn id="191" idx="0"/>
            <a:endCxn id="174" idx="3"/>
          </p:cNvCxnSpPr>
          <p:nvPr/>
        </p:nvCxnSpPr>
        <p:spPr>
          <a:xfrm rot="10800000" flipH="1">
            <a:off x="840394" y="4167445"/>
            <a:ext cx="601343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5"/>
          <p:cNvCxnSpPr>
            <a:stCxn id="191" idx="0"/>
            <a:endCxn id="167" idx="5"/>
          </p:cNvCxnSpPr>
          <p:nvPr/>
        </p:nvCxnSpPr>
        <p:spPr>
          <a:xfrm rot="10800000" flipH="1">
            <a:off x="840394" y="2950542"/>
            <a:ext cx="7943092" cy="346987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5"/>
          <p:cNvCxnSpPr>
            <a:stCxn id="169" idx="0"/>
            <a:endCxn id="163" idx="5"/>
          </p:cNvCxnSpPr>
          <p:nvPr/>
        </p:nvCxnSpPr>
        <p:spPr>
          <a:xfrm rot="10800000" flipH="1">
            <a:off x="1545764" y="2950418"/>
            <a:ext cx="2396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5"/>
          <p:cNvCxnSpPr>
            <a:stCxn id="169" idx="0"/>
            <a:endCxn id="167" idx="3"/>
          </p:cNvCxnSpPr>
          <p:nvPr/>
        </p:nvCxnSpPr>
        <p:spPr>
          <a:xfrm rot="10800000" flipH="1">
            <a:off x="1545764" y="2950418"/>
            <a:ext cx="6333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5"/>
          <p:cNvCxnSpPr>
            <a:stCxn id="161" idx="0"/>
            <a:endCxn id="160" idx="5"/>
          </p:cNvCxnSpPr>
          <p:nvPr/>
        </p:nvCxnSpPr>
        <p:spPr>
          <a:xfrm rot="10800000" flipH="1">
            <a:off x="2202233" y="2027644"/>
            <a:ext cx="4378999" cy="138682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809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int[] F = new int[n+1];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F[0] = 0; 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F[1] = 1;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2;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 F[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-1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mem_fib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(x)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(F[x] == -1)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F[x]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dp_fib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(x-1) +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dp_fib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(x-2);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return F[x];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 dirty="0"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Memoization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945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dp_fib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F[0] = 0; 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F[1] = 1;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2;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F[i-1] + F[i-2];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F[n];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      }</a:t>
            </a:r>
            <a:endParaRPr dirty="0"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Note that we can also do this bottom-up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280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body" idx="1"/>
          </p:nvPr>
        </p:nvSpPr>
        <p:spPr>
          <a:xfrm>
            <a:off x="-1280161" y="1448927"/>
            <a:ext cx="698862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improve_dp_fib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cur = 1;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new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cur =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     }</a:t>
            </a:r>
            <a:endParaRPr dirty="0"/>
          </a:p>
        </p:txBody>
      </p: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this bottom-up approach?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07C9-B296-4F73-8A97-FAF9233D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64" y="3133725"/>
            <a:ext cx="5058314" cy="3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have a finite set of items that each has a weight and value?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Two choices for each item: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Goes in the knapsack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Is left out</a:t>
            </a:r>
            <a:endParaRPr/>
          </a:p>
        </p:txBody>
      </p:sp>
      <p:sp>
        <p:nvSpPr>
          <p:cNvPr id="480" name="Google Shape;480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Dynamic Programming Example 1: The 0/1 knapsack problem</a:t>
            </a:r>
            <a:endParaRPr sz="2400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691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0/1 Recursive solution</a:t>
            </a:r>
            <a:endParaRPr dirty="0"/>
          </a:p>
        </p:txBody>
      </p:sp>
      <p:grpSp>
        <p:nvGrpSpPr>
          <p:cNvPr id="487" name="Google Shape;487;p27"/>
          <p:cNvGrpSpPr/>
          <p:nvPr/>
        </p:nvGrpSpPr>
        <p:grpSpPr>
          <a:xfrm>
            <a:off x="6123391" y="132618"/>
            <a:ext cx="3790002" cy="1536148"/>
            <a:chOff x="5556300" y="117825"/>
            <a:chExt cx="3439304" cy="1394005"/>
          </a:xfrm>
        </p:grpSpPr>
        <p:sp>
          <p:nvSpPr>
            <p:cNvPr id="488" name="Google Shape;488;p27"/>
            <p:cNvSpPr/>
            <p:nvPr/>
          </p:nvSpPr>
          <p:spPr>
            <a:xfrm>
              <a:off x="5556300" y="1178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556300" y="5306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90" name="Google Shape;4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4199" y="98682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7"/>
            <p:cNvGrpSpPr/>
            <p:nvPr/>
          </p:nvGrpSpPr>
          <p:grpSpPr>
            <a:xfrm>
              <a:off x="6542936" y="117825"/>
              <a:ext cx="597588" cy="825600"/>
              <a:chOff x="2293000" y="3590525"/>
              <a:chExt cx="1077900" cy="825600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8428" y="10987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27"/>
            <p:cNvGrpSpPr/>
            <p:nvPr/>
          </p:nvGrpSpPr>
          <p:grpSpPr>
            <a:xfrm>
              <a:off x="7066549" y="117825"/>
              <a:ext cx="597588" cy="825600"/>
              <a:chOff x="2293000" y="3590525"/>
              <a:chExt cx="1077900" cy="825600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8" name="Google Shape;49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1430" y="986830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27"/>
            <p:cNvGrpSpPr/>
            <p:nvPr/>
          </p:nvGrpSpPr>
          <p:grpSpPr>
            <a:xfrm>
              <a:off x="7645136" y="117825"/>
              <a:ext cx="597588" cy="825600"/>
              <a:chOff x="2293000" y="3590525"/>
              <a:chExt cx="1077900" cy="825600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502" name="Google Shape;50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65600" y="986825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" name="Google Shape;503;p27"/>
            <p:cNvGrpSpPr/>
            <p:nvPr/>
          </p:nvGrpSpPr>
          <p:grpSpPr>
            <a:xfrm>
              <a:off x="8381811" y="117825"/>
              <a:ext cx="597588" cy="825600"/>
              <a:chOff x="2293000" y="3590525"/>
              <a:chExt cx="1077900" cy="825600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506" name="Google Shape;506;p27"/>
          <p:cNvGrpSpPr/>
          <p:nvPr/>
        </p:nvGrpSpPr>
        <p:grpSpPr>
          <a:xfrm>
            <a:off x="2100935" y="1703885"/>
            <a:ext cx="5875581" cy="670107"/>
            <a:chOff x="1826000" y="1797825"/>
            <a:chExt cx="5331900" cy="608100"/>
          </a:xfrm>
        </p:grpSpPr>
        <p:sp>
          <p:nvSpPr>
            <p:cNvPr id="507" name="Google Shape;507;p27"/>
            <p:cNvSpPr/>
            <p:nvPr/>
          </p:nvSpPr>
          <p:spPr>
            <a:xfrm>
              <a:off x="1826000" y="1797825"/>
              <a:ext cx="5331900" cy="60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How much value in 10 lbs?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508" name="Google Shape;5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6324" y="184107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8090" y="198183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1930" y="1869868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9712" y="1869863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27"/>
          <p:cNvGrpSpPr/>
          <p:nvPr/>
        </p:nvGrpSpPr>
        <p:grpSpPr>
          <a:xfrm>
            <a:off x="1590958" y="2373992"/>
            <a:ext cx="3447768" cy="1163347"/>
            <a:chOff x="1443263" y="2151800"/>
            <a:chExt cx="3128738" cy="1055700"/>
          </a:xfrm>
        </p:grpSpPr>
        <p:cxnSp>
          <p:nvCxnSpPr>
            <p:cNvPr id="513" name="Google Shape;513;p27"/>
            <p:cNvCxnSpPr>
              <a:stCxn id="507" idx="2"/>
              <a:endCxn id="514" idx="0"/>
            </p:cNvCxnSpPr>
            <p:nvPr/>
          </p:nvCxnSpPr>
          <p:spPr>
            <a:xfrm flipH="1">
              <a:off x="27162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5" name="Google Shape;515;p27"/>
            <p:cNvGrpSpPr/>
            <p:nvPr/>
          </p:nvGrpSpPr>
          <p:grpSpPr>
            <a:xfrm>
              <a:off x="1443263" y="2599400"/>
              <a:ext cx="2546100" cy="608100"/>
              <a:chOff x="443000" y="2599350"/>
              <a:chExt cx="2546100" cy="6081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16" name="Google Shape;516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17" name="Google Shape;517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" name="Google Shape;518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" name="Google Shape;519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20" name="Google Shape;520;p27"/>
          <p:cNvGrpSpPr/>
          <p:nvPr/>
        </p:nvGrpSpPr>
        <p:grpSpPr>
          <a:xfrm>
            <a:off x="5038725" y="2373992"/>
            <a:ext cx="3447768" cy="1163347"/>
            <a:chOff x="4572000" y="2151800"/>
            <a:chExt cx="3128738" cy="1055700"/>
          </a:xfrm>
        </p:grpSpPr>
        <p:grpSp>
          <p:nvGrpSpPr>
            <p:cNvPr id="521" name="Google Shape;521;p27"/>
            <p:cNvGrpSpPr/>
            <p:nvPr/>
          </p:nvGrpSpPr>
          <p:grpSpPr>
            <a:xfrm>
              <a:off x="5154638" y="2599400"/>
              <a:ext cx="2546100" cy="608100"/>
              <a:chOff x="443000" y="2599350"/>
              <a:chExt cx="2546100" cy="608100"/>
            </a:xfrm>
          </p:grpSpPr>
          <p:sp>
            <p:nvSpPr>
              <p:cNvPr id="522" name="Google Shape;522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23" name="Google Shape;523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24" name="Google Shape;524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" name="Google Shape;525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" name="Google Shape;526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27" name="Google Shape;527;p27"/>
            <p:cNvCxnSpPr>
              <a:stCxn id="507" idx="2"/>
              <a:endCxn id="522" idx="0"/>
            </p:cNvCxnSpPr>
            <p:nvPr/>
          </p:nvCxnSpPr>
          <p:spPr>
            <a:xfrm>
              <a:off x="45720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28" name="Google Shape;528;p27"/>
          <p:cNvGrpSpPr/>
          <p:nvPr/>
        </p:nvGrpSpPr>
        <p:grpSpPr>
          <a:xfrm>
            <a:off x="46286" y="3537339"/>
            <a:ext cx="2947531" cy="1254646"/>
            <a:chOff x="41523" y="3207500"/>
            <a:chExt cx="2674789" cy="1138550"/>
          </a:xfrm>
        </p:grpSpPr>
        <p:grpSp>
          <p:nvGrpSpPr>
            <p:cNvPr id="529" name="Google Shape;529;p27"/>
            <p:cNvGrpSpPr/>
            <p:nvPr/>
          </p:nvGrpSpPr>
          <p:grpSpPr>
            <a:xfrm>
              <a:off x="41523" y="3737950"/>
              <a:ext cx="2202600" cy="608100"/>
              <a:chOff x="443011" y="2599350"/>
              <a:chExt cx="2202600" cy="608100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1" name="Google Shape;531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2" name="Google Shape;532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" name="Google Shape;533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34" name="Google Shape;534;p27"/>
            <p:cNvCxnSpPr>
              <a:stCxn id="514" idx="2"/>
              <a:endCxn id="530" idx="0"/>
            </p:cNvCxnSpPr>
            <p:nvPr/>
          </p:nvCxnSpPr>
          <p:spPr>
            <a:xfrm flipH="1">
              <a:off x="1142813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5" name="Google Shape;535;p27"/>
          <p:cNvGrpSpPr/>
          <p:nvPr/>
        </p:nvGrpSpPr>
        <p:grpSpPr>
          <a:xfrm>
            <a:off x="2565522" y="3537339"/>
            <a:ext cx="2427194" cy="1254646"/>
            <a:chOff x="2327648" y="3207500"/>
            <a:chExt cx="2202600" cy="1138550"/>
          </a:xfrm>
        </p:grpSpPr>
        <p:grpSp>
          <p:nvGrpSpPr>
            <p:cNvPr id="536" name="Google Shape;536;p27"/>
            <p:cNvGrpSpPr/>
            <p:nvPr/>
          </p:nvGrpSpPr>
          <p:grpSpPr>
            <a:xfrm>
              <a:off x="2327648" y="3737950"/>
              <a:ext cx="2202600" cy="608100"/>
              <a:chOff x="443011" y="2599350"/>
              <a:chExt cx="2202600" cy="60810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9" name="Google Shape;539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" name="Google Shape;540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1" name="Google Shape;541;p27"/>
            <p:cNvCxnSpPr>
              <a:stCxn id="514" idx="2"/>
              <a:endCxn id="537" idx="0"/>
            </p:cNvCxnSpPr>
            <p:nvPr/>
          </p:nvCxnSpPr>
          <p:spPr>
            <a:xfrm>
              <a:off x="2716313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2" name="Google Shape;542;p27"/>
          <p:cNvGrpSpPr/>
          <p:nvPr/>
        </p:nvGrpSpPr>
        <p:grpSpPr>
          <a:xfrm>
            <a:off x="5084758" y="3537339"/>
            <a:ext cx="2427194" cy="1254646"/>
            <a:chOff x="4613773" y="3207500"/>
            <a:chExt cx="2202600" cy="1138550"/>
          </a:xfrm>
        </p:grpSpPr>
        <p:grpSp>
          <p:nvGrpSpPr>
            <p:cNvPr id="543" name="Google Shape;543;p27"/>
            <p:cNvGrpSpPr/>
            <p:nvPr/>
          </p:nvGrpSpPr>
          <p:grpSpPr>
            <a:xfrm>
              <a:off x="4613773" y="3737950"/>
              <a:ext cx="2202600" cy="608100"/>
              <a:chOff x="443011" y="2599350"/>
              <a:chExt cx="2202600" cy="608100"/>
            </a:xfrm>
          </p:grpSpPr>
          <p:sp>
            <p:nvSpPr>
              <p:cNvPr id="544" name="Google Shape;544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45" name="Google Shape;545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46" name="Google Shape;546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" name="Google Shape;547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8" name="Google Shape;548;p27"/>
            <p:cNvCxnSpPr>
              <a:stCxn id="522" idx="2"/>
              <a:endCxn id="544" idx="0"/>
            </p:cNvCxnSpPr>
            <p:nvPr/>
          </p:nvCxnSpPr>
          <p:spPr>
            <a:xfrm flipH="1">
              <a:off x="5715188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9" name="Google Shape;549;p27"/>
          <p:cNvGrpSpPr/>
          <p:nvPr/>
        </p:nvGrpSpPr>
        <p:grpSpPr>
          <a:xfrm>
            <a:off x="7083633" y="3537339"/>
            <a:ext cx="2947555" cy="1254646"/>
            <a:chOff x="6427688" y="3207500"/>
            <a:chExt cx="2674811" cy="1138550"/>
          </a:xfrm>
        </p:grpSpPr>
        <p:grpSp>
          <p:nvGrpSpPr>
            <p:cNvPr id="550" name="Google Shape;550;p27"/>
            <p:cNvGrpSpPr/>
            <p:nvPr/>
          </p:nvGrpSpPr>
          <p:grpSpPr>
            <a:xfrm>
              <a:off x="6899898" y="3737950"/>
              <a:ext cx="2202600" cy="608100"/>
              <a:chOff x="443011" y="2599350"/>
              <a:chExt cx="2202600" cy="608100"/>
            </a:xfrm>
          </p:grpSpPr>
          <p:sp>
            <p:nvSpPr>
              <p:cNvPr id="551" name="Google Shape;551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52" name="Google Shape;552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53" name="Google Shape;553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4" name="Google Shape;554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55" name="Google Shape;555;p27"/>
            <p:cNvCxnSpPr>
              <a:stCxn id="522" idx="2"/>
              <a:endCxn id="551" idx="0"/>
            </p:cNvCxnSpPr>
            <p:nvPr/>
          </p:nvCxnSpPr>
          <p:spPr>
            <a:xfrm>
              <a:off x="6427688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6" name="Google Shape;556;p27"/>
          <p:cNvGrpSpPr/>
          <p:nvPr/>
        </p:nvGrpSpPr>
        <p:grpSpPr>
          <a:xfrm>
            <a:off x="533" y="4791985"/>
            <a:ext cx="1852297" cy="1254646"/>
            <a:chOff x="3" y="4346050"/>
            <a:chExt cx="1680900" cy="1138550"/>
          </a:xfrm>
        </p:grpSpPr>
        <p:grpSp>
          <p:nvGrpSpPr>
            <p:cNvPr id="557" name="Google Shape;557;p27"/>
            <p:cNvGrpSpPr/>
            <p:nvPr/>
          </p:nvGrpSpPr>
          <p:grpSpPr>
            <a:xfrm>
              <a:off x="3" y="4876500"/>
              <a:ext cx="1680900" cy="608100"/>
              <a:chOff x="443003" y="2599350"/>
              <a:chExt cx="1680900" cy="608100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59" name="Google Shape;55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0" name="Google Shape;560;p27"/>
            <p:cNvCxnSpPr>
              <a:stCxn id="530" idx="2"/>
              <a:endCxn id="558" idx="0"/>
            </p:cNvCxnSpPr>
            <p:nvPr/>
          </p:nvCxnSpPr>
          <p:spPr>
            <a:xfrm flipH="1">
              <a:off x="840423" y="4346050"/>
              <a:ext cx="3024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p27"/>
          <p:cNvGrpSpPr/>
          <p:nvPr/>
        </p:nvGrpSpPr>
        <p:grpSpPr>
          <a:xfrm>
            <a:off x="1154982" y="4791985"/>
            <a:ext cx="1852297" cy="2113822"/>
            <a:chOff x="1047628" y="4346050"/>
            <a:chExt cx="1680900" cy="1918225"/>
          </a:xfrm>
        </p:grpSpPr>
        <p:grpSp>
          <p:nvGrpSpPr>
            <p:cNvPr id="562" name="Google Shape;562;p27"/>
            <p:cNvGrpSpPr/>
            <p:nvPr/>
          </p:nvGrpSpPr>
          <p:grpSpPr>
            <a:xfrm>
              <a:off x="1047628" y="5656175"/>
              <a:ext cx="1680900" cy="608100"/>
              <a:chOff x="443003" y="2599350"/>
              <a:chExt cx="1680900" cy="608100"/>
            </a:xfrm>
          </p:grpSpPr>
          <p:sp>
            <p:nvSpPr>
              <p:cNvPr id="563" name="Google Shape;56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6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4" name="Google Shape;56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5" name="Google Shape;565;p27"/>
            <p:cNvCxnSpPr>
              <a:stCxn id="530" idx="2"/>
              <a:endCxn id="563" idx="0"/>
            </p:cNvCxnSpPr>
            <p:nvPr/>
          </p:nvCxnSpPr>
          <p:spPr>
            <a:xfrm>
              <a:off x="1142823" y="4346050"/>
              <a:ext cx="7452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6" name="Google Shape;566;p27"/>
          <p:cNvGrpSpPr/>
          <p:nvPr/>
        </p:nvGrpSpPr>
        <p:grpSpPr>
          <a:xfrm>
            <a:off x="2249814" y="4791985"/>
            <a:ext cx="1852297" cy="1254646"/>
            <a:chOff x="2041153" y="4346050"/>
            <a:chExt cx="1680900" cy="1138550"/>
          </a:xfrm>
        </p:grpSpPr>
        <p:grpSp>
          <p:nvGrpSpPr>
            <p:cNvPr id="567" name="Google Shape;567;p27"/>
            <p:cNvGrpSpPr/>
            <p:nvPr/>
          </p:nvGrpSpPr>
          <p:grpSpPr>
            <a:xfrm>
              <a:off x="2041153" y="4876500"/>
              <a:ext cx="1680900" cy="608100"/>
              <a:chOff x="443003" y="2599350"/>
              <a:chExt cx="1680900" cy="608100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9" name="Google Shape;56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0" name="Google Shape;570;p27"/>
            <p:cNvCxnSpPr>
              <a:stCxn id="537" idx="2"/>
              <a:endCxn id="568" idx="0"/>
            </p:cNvCxnSpPr>
            <p:nvPr/>
          </p:nvCxnSpPr>
          <p:spPr>
            <a:xfrm flipH="1">
              <a:off x="2881748" y="4346050"/>
              <a:ext cx="5472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1" name="Google Shape;571;p27"/>
          <p:cNvGrpSpPr/>
          <p:nvPr/>
        </p:nvGrpSpPr>
        <p:grpSpPr>
          <a:xfrm>
            <a:off x="3562092" y="4791985"/>
            <a:ext cx="1852297" cy="2144774"/>
            <a:chOff x="3232003" y="4346050"/>
            <a:chExt cx="1680900" cy="1946313"/>
          </a:xfrm>
        </p:grpSpPr>
        <p:grpSp>
          <p:nvGrpSpPr>
            <p:cNvPr id="572" name="Google Shape;572;p27"/>
            <p:cNvGrpSpPr/>
            <p:nvPr/>
          </p:nvGrpSpPr>
          <p:grpSpPr>
            <a:xfrm>
              <a:off x="3232003" y="5656175"/>
              <a:ext cx="1680900" cy="636188"/>
              <a:chOff x="443003" y="2529700"/>
              <a:chExt cx="1680900" cy="636188"/>
            </a:xfrm>
          </p:grpSpPr>
          <p:sp>
            <p:nvSpPr>
              <p:cNvPr id="573" name="Google Shape;573;p27"/>
              <p:cNvSpPr/>
              <p:nvPr/>
            </p:nvSpPr>
            <p:spPr>
              <a:xfrm>
                <a:off x="443003" y="252970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3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5" name="Google Shape;575;p27"/>
            <p:cNvCxnSpPr>
              <a:stCxn id="537" idx="2"/>
              <a:endCxn id="573" idx="0"/>
            </p:cNvCxnSpPr>
            <p:nvPr/>
          </p:nvCxnSpPr>
          <p:spPr>
            <a:xfrm>
              <a:off x="3428948" y="4346050"/>
              <a:ext cx="6435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6" name="Google Shape;576;p27"/>
          <p:cNvGrpSpPr/>
          <p:nvPr/>
        </p:nvGrpSpPr>
        <p:grpSpPr>
          <a:xfrm>
            <a:off x="4499096" y="4791985"/>
            <a:ext cx="1852297" cy="1254646"/>
            <a:chOff x="4082303" y="4346050"/>
            <a:chExt cx="1680900" cy="1138550"/>
          </a:xfrm>
        </p:grpSpPr>
        <p:grpSp>
          <p:nvGrpSpPr>
            <p:cNvPr id="577" name="Google Shape;577;p27"/>
            <p:cNvGrpSpPr/>
            <p:nvPr/>
          </p:nvGrpSpPr>
          <p:grpSpPr>
            <a:xfrm>
              <a:off x="4082303" y="4876500"/>
              <a:ext cx="1680900" cy="608100"/>
              <a:chOff x="443003" y="2599350"/>
              <a:chExt cx="1680900" cy="608100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9" name="Google Shape;57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0" name="Google Shape;580;p27"/>
            <p:cNvCxnSpPr>
              <a:stCxn id="544" idx="2"/>
              <a:endCxn id="578" idx="0"/>
            </p:cNvCxnSpPr>
            <p:nvPr/>
          </p:nvCxnSpPr>
          <p:spPr>
            <a:xfrm flipH="1">
              <a:off x="4922773" y="4346050"/>
              <a:ext cx="7923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1" name="Google Shape;581;p27"/>
          <p:cNvGrpSpPr/>
          <p:nvPr/>
        </p:nvGrpSpPr>
        <p:grpSpPr>
          <a:xfrm>
            <a:off x="5969203" y="4791985"/>
            <a:ext cx="1852297" cy="2113822"/>
            <a:chOff x="5416378" y="4346050"/>
            <a:chExt cx="1680900" cy="1918225"/>
          </a:xfrm>
        </p:grpSpPr>
        <p:grpSp>
          <p:nvGrpSpPr>
            <p:cNvPr id="582" name="Google Shape;582;p27"/>
            <p:cNvGrpSpPr/>
            <p:nvPr/>
          </p:nvGrpSpPr>
          <p:grpSpPr>
            <a:xfrm>
              <a:off x="5416378" y="5656175"/>
              <a:ext cx="1680900" cy="608100"/>
              <a:chOff x="443003" y="2599350"/>
              <a:chExt cx="1680900" cy="608100"/>
            </a:xfrm>
          </p:grpSpPr>
          <p:sp>
            <p:nvSpPr>
              <p:cNvPr id="583" name="Google Shape;58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4" name="Google Shape;58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Google Shape;585;p27"/>
            <p:cNvCxnSpPr>
              <a:stCxn id="544" idx="2"/>
              <a:endCxn id="583" idx="0"/>
            </p:cNvCxnSpPr>
            <p:nvPr/>
          </p:nvCxnSpPr>
          <p:spPr>
            <a:xfrm>
              <a:off x="5715073" y="4346050"/>
              <a:ext cx="5418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6" name="Google Shape;586;p27"/>
          <p:cNvGrpSpPr/>
          <p:nvPr/>
        </p:nvGrpSpPr>
        <p:grpSpPr>
          <a:xfrm>
            <a:off x="7404350" y="4791985"/>
            <a:ext cx="1852297" cy="1288228"/>
            <a:chOff x="7332053" y="4376475"/>
            <a:chExt cx="1680900" cy="1169025"/>
          </a:xfrm>
        </p:grpSpPr>
        <p:grpSp>
          <p:nvGrpSpPr>
            <p:cNvPr id="587" name="Google Shape;587;p27"/>
            <p:cNvGrpSpPr/>
            <p:nvPr/>
          </p:nvGrpSpPr>
          <p:grpSpPr>
            <a:xfrm>
              <a:off x="7332053" y="4937400"/>
              <a:ext cx="1680900" cy="608100"/>
              <a:chOff x="443003" y="2599350"/>
              <a:chExt cx="1680900" cy="608100"/>
            </a:xfrm>
          </p:grpSpPr>
          <p:sp>
            <p:nvSpPr>
              <p:cNvPr id="588" name="Google Shape;58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90" name="Google Shape;590;p27"/>
            <p:cNvCxnSpPr>
              <a:stCxn id="551" idx="2"/>
              <a:endCxn id="588" idx="0"/>
            </p:cNvCxnSpPr>
            <p:nvPr/>
          </p:nvCxnSpPr>
          <p:spPr>
            <a:xfrm flipH="1">
              <a:off x="8172623" y="4376475"/>
              <a:ext cx="441900" cy="56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4058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>
            <a:spLocks noGrp="1"/>
          </p:cNvSpPr>
          <p:nvPr>
            <p:ph type="body" idx="1"/>
          </p:nvPr>
        </p:nvSpPr>
        <p:spPr>
          <a:xfrm>
            <a:off x="238720" y="1303458"/>
            <a:ext cx="9600011" cy="625675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knapSack(int[] wt, int[] val, int L, 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 || L == 0) { return 0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(wt[n-1] &gt; L)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knapSack(wt, val, L, n-1)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max( val[n-1] + knapSack(wt, val, L-wt[n-1], n-1),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 knapSack(wt, val, L, n-1)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solution</a:t>
            </a:r>
            <a:endParaRPr/>
          </a:p>
        </p:txBody>
      </p:sp>
      <p:sp>
        <p:nvSpPr>
          <p:cNvPr id="597" name="Google Shape;59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4171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59472" y="1241927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K[n+1][L+1]</a:t>
            </a:r>
            <a:endParaRPr kumimoji="0" sz="220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K[</a:t>
            </a:r>
            <a:r>
              <a:rPr kumimoji="0" lang="en-US" sz="2204" b="0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][l]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is the best (max) value when only the first </a:t>
            </a:r>
            <a:r>
              <a:rPr kumimoji="0" lang="en-US" sz="2204" b="1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items are available and only </a:t>
            </a:r>
            <a:r>
              <a:rPr kumimoji="0" lang="en-US" sz="2204" b="1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lbs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2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3886</Words>
  <Application>Microsoft Macintosh PowerPoint</Application>
  <PresentationFormat>Custom</PresentationFormat>
  <Paragraphs>993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58</vt:i4>
      </vt:variant>
    </vt:vector>
  </HeadingPairs>
  <TitlesOfParts>
    <vt:vector size="74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3_Office Theme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Dynamic Programming Example 1: The 0/1 knapsack problem</vt:lpstr>
      <vt:lpstr>0/1 Recursive solution</vt:lpstr>
      <vt:lpstr>Recursive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To review...</vt:lpstr>
      <vt:lpstr>Dynamic Programming Example 2: Subset sum</vt:lpstr>
      <vt:lpstr>Subset sum calls</vt:lpstr>
      <vt:lpstr>Subset sum recursive solution</vt:lpstr>
      <vt:lpstr>Subset sum bottom-up dynamic programming</vt:lpstr>
      <vt:lpstr>Example 3: Change making problem</vt:lpstr>
      <vt:lpstr>Solution Attempt</vt:lpstr>
      <vt:lpstr>… But wait … </vt:lpstr>
      <vt:lpstr>So, how can we solve the change making problem optimally?</vt:lpstr>
      <vt:lpstr>Problem of the Day: Travelling Salesman problem</vt:lpstr>
      <vt:lpstr>But first, something completely different...</vt:lpstr>
      <vt:lpstr>Intractable problems</vt:lpstr>
      <vt:lpstr>Polynomial time algorithms</vt:lpstr>
      <vt:lpstr>Consider the following</vt:lpstr>
      <vt:lpstr>What if a problem doesn’t fall into one of our three categories?</vt:lpstr>
      <vt:lpstr>P vs NP</vt:lpstr>
      <vt:lpstr>Deterministic vs non-deterministic algorithms</vt:lpstr>
      <vt:lpstr>Non-deterministic algorithms</vt:lpstr>
      <vt:lpstr>So we can group problems into P and NP...</vt:lpstr>
      <vt:lpstr>Are any of these clearly impossible?</vt:lpstr>
      <vt:lpstr>Remember how I kept saying “... yet”</vt:lpstr>
      <vt:lpstr>OK, but wait...</vt:lpstr>
      <vt:lpstr>Travelling Salesman Problem is NP-Complete</vt:lpstr>
      <vt:lpstr>Nearest neighbor heuristic</vt:lpstr>
      <vt:lpstr>Nearest neighbor example</vt:lpstr>
      <vt:lpstr>What about a different starting point?</vt:lpstr>
      <vt:lpstr>Measuring heuristic algorithm quality</vt:lpstr>
      <vt:lpstr>Let’s aim for a constant approximation ratio</vt:lpstr>
      <vt:lpstr>MST Heuristic example</vt:lpstr>
      <vt:lpstr>But it visits some cities twice...</vt:lpstr>
      <vt:lpstr>MST Heuristic example</vt:lpstr>
      <vt:lpstr>Does this maintain our approximation ratio?</vt:lpstr>
      <vt:lpstr>PowerPoint Presentation</vt:lpstr>
      <vt:lpstr>Problem of the Day Part 2: Finding the nth Fibonacci Number</vt:lpstr>
      <vt:lpstr>fib(5)</vt:lpstr>
      <vt:lpstr>How do we improve?</vt:lpstr>
      <vt:lpstr>Memoization</vt:lpstr>
      <vt:lpstr>Note that we can also do this bottom-up</vt:lpstr>
      <vt:lpstr>Can we improve this bottom-up approach?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14</cp:revision>
  <dcterms:created xsi:type="dcterms:W3CDTF">2021-01-20T14:20:08Z</dcterms:created>
  <dcterms:modified xsi:type="dcterms:W3CDTF">2022-04-20T14:53:40Z</dcterms:modified>
</cp:coreProperties>
</file>